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3"/>
  </p:notesMasterIdLst>
  <p:sldIdLst>
    <p:sldId id="256" r:id="rId2"/>
    <p:sldId id="297" r:id="rId3"/>
    <p:sldId id="259" r:id="rId4"/>
    <p:sldId id="280" r:id="rId5"/>
    <p:sldId id="281" r:id="rId6"/>
    <p:sldId id="294" r:id="rId7"/>
    <p:sldId id="261" r:id="rId8"/>
    <p:sldId id="264" r:id="rId9"/>
    <p:sldId id="274" r:id="rId10"/>
    <p:sldId id="265" r:id="rId11"/>
    <p:sldId id="267" r:id="rId12"/>
    <p:sldId id="266" r:id="rId13"/>
    <p:sldId id="257" r:id="rId14"/>
    <p:sldId id="263" r:id="rId15"/>
    <p:sldId id="268" r:id="rId16"/>
    <p:sldId id="262" r:id="rId17"/>
    <p:sldId id="269" r:id="rId18"/>
    <p:sldId id="270" r:id="rId19"/>
    <p:sldId id="276" r:id="rId20"/>
    <p:sldId id="275" r:id="rId21"/>
    <p:sldId id="277" r:id="rId22"/>
    <p:sldId id="271" r:id="rId23"/>
    <p:sldId id="272" r:id="rId24"/>
    <p:sldId id="273" r:id="rId25"/>
    <p:sldId id="278" r:id="rId26"/>
    <p:sldId id="279" r:id="rId27"/>
    <p:sldId id="258" r:id="rId28"/>
    <p:sldId id="286" r:id="rId29"/>
    <p:sldId id="285" r:id="rId30"/>
    <p:sldId id="282" r:id="rId31"/>
    <p:sldId id="287" r:id="rId32"/>
    <p:sldId id="288" r:id="rId33"/>
    <p:sldId id="289" r:id="rId34"/>
    <p:sldId id="290" r:id="rId35"/>
    <p:sldId id="291" r:id="rId36"/>
    <p:sldId id="284" r:id="rId37"/>
    <p:sldId id="283" r:id="rId38"/>
    <p:sldId id="292" r:id="rId39"/>
    <p:sldId id="293" r:id="rId40"/>
    <p:sldId id="296" r:id="rId41"/>
    <p:sldId id="295"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14" autoAdjust="0"/>
  </p:normalViewPr>
  <p:slideViewPr>
    <p:cSldViewPr>
      <p:cViewPr varScale="1">
        <p:scale>
          <a:sx n="61" d="100"/>
          <a:sy n="61" d="100"/>
        </p:scale>
        <p:origin x="143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5B2211-BC64-47D7-819B-CFF0790224B3}" type="datetimeFigureOut">
              <a:rPr lang="en-US" smtClean="0"/>
              <a:pPr/>
              <a:t>9/13/2018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48673-3A36-4A84-A6CE-6428CCF1B1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Refer to DB2P Vanguard hardcopy example of DB2P MDSNTB rules</a:t>
            </a:r>
          </a:p>
        </p:txBody>
      </p:sp>
      <p:sp>
        <p:nvSpPr>
          <p:cNvPr id="4" name="Slide Number Placeholder 3"/>
          <p:cNvSpPr>
            <a:spLocks noGrp="1"/>
          </p:cNvSpPr>
          <p:nvPr>
            <p:ph type="sldNum" sz="quarter" idx="10"/>
          </p:nvPr>
        </p:nvSpPr>
        <p:spPr/>
        <p:txBody>
          <a:bodyPr/>
          <a:lstStyle/>
          <a:p>
            <a:fld id="{94948673-3A36-4A84-A6CE-6428CCF1B16B}"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28</a:t>
            </a:fld>
            <a:endParaRPr lang="en-US"/>
          </a:p>
        </p:txBody>
      </p:sp>
    </p:spTree>
    <p:extLst>
      <p:ext uri="{BB962C8B-B14F-4D97-AF65-F5344CB8AC3E}">
        <p14:creationId xmlns:p14="http://schemas.microsoft.com/office/powerpoint/2010/main" val="7204277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29</a:t>
            </a:fld>
            <a:endParaRPr lang="en-US"/>
          </a:p>
        </p:txBody>
      </p:sp>
    </p:spTree>
    <p:extLst>
      <p:ext uri="{BB962C8B-B14F-4D97-AF65-F5344CB8AC3E}">
        <p14:creationId xmlns:p14="http://schemas.microsoft.com/office/powerpoint/2010/main" val="3022534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30</a:t>
            </a:fld>
            <a:endParaRPr lang="en-US"/>
          </a:p>
        </p:txBody>
      </p:sp>
    </p:spTree>
    <p:extLst>
      <p:ext uri="{BB962C8B-B14F-4D97-AF65-F5344CB8AC3E}">
        <p14:creationId xmlns:p14="http://schemas.microsoft.com/office/powerpoint/2010/main" val="14123396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31</a:t>
            </a:fld>
            <a:endParaRPr lang="en-US"/>
          </a:p>
        </p:txBody>
      </p:sp>
    </p:spTree>
    <p:extLst>
      <p:ext uri="{BB962C8B-B14F-4D97-AF65-F5344CB8AC3E}">
        <p14:creationId xmlns:p14="http://schemas.microsoft.com/office/powerpoint/2010/main" val="22272153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32</a:t>
            </a:fld>
            <a:endParaRPr lang="en-US"/>
          </a:p>
        </p:txBody>
      </p:sp>
    </p:spTree>
    <p:extLst>
      <p:ext uri="{BB962C8B-B14F-4D97-AF65-F5344CB8AC3E}">
        <p14:creationId xmlns:p14="http://schemas.microsoft.com/office/powerpoint/2010/main" val="3123482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33</a:t>
            </a:fld>
            <a:endParaRPr lang="en-US"/>
          </a:p>
        </p:txBody>
      </p:sp>
    </p:spTree>
    <p:extLst>
      <p:ext uri="{BB962C8B-B14F-4D97-AF65-F5344CB8AC3E}">
        <p14:creationId xmlns:p14="http://schemas.microsoft.com/office/powerpoint/2010/main" val="151468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7</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34</a:t>
            </a:fld>
            <a:endParaRPr lang="en-US"/>
          </a:p>
        </p:txBody>
      </p:sp>
    </p:spTree>
    <p:extLst>
      <p:ext uri="{BB962C8B-B14F-4D97-AF65-F5344CB8AC3E}">
        <p14:creationId xmlns:p14="http://schemas.microsoft.com/office/powerpoint/2010/main" val="16642238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35</a:t>
            </a:fld>
            <a:endParaRPr lang="en-US"/>
          </a:p>
        </p:txBody>
      </p:sp>
    </p:spTree>
    <p:extLst>
      <p:ext uri="{BB962C8B-B14F-4D97-AF65-F5344CB8AC3E}">
        <p14:creationId xmlns:p14="http://schemas.microsoft.com/office/powerpoint/2010/main" val="31479321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36</a:t>
            </a:fld>
            <a:endParaRPr lang="en-US"/>
          </a:p>
        </p:txBody>
      </p:sp>
    </p:spTree>
    <p:extLst>
      <p:ext uri="{BB962C8B-B14F-4D97-AF65-F5344CB8AC3E}">
        <p14:creationId xmlns:p14="http://schemas.microsoft.com/office/powerpoint/2010/main" val="36050005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37</a:t>
            </a:fld>
            <a:endParaRPr lang="en-US"/>
          </a:p>
        </p:txBody>
      </p:sp>
    </p:spTree>
    <p:extLst>
      <p:ext uri="{BB962C8B-B14F-4D97-AF65-F5344CB8AC3E}">
        <p14:creationId xmlns:p14="http://schemas.microsoft.com/office/powerpoint/2010/main" val="29661201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38</a:t>
            </a:fld>
            <a:endParaRPr lang="en-US"/>
          </a:p>
        </p:txBody>
      </p:sp>
    </p:spTree>
    <p:extLst>
      <p:ext uri="{BB962C8B-B14F-4D97-AF65-F5344CB8AC3E}">
        <p14:creationId xmlns:p14="http://schemas.microsoft.com/office/powerpoint/2010/main" val="40927254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39</a:t>
            </a:fld>
            <a:endParaRPr lang="en-US"/>
          </a:p>
        </p:txBody>
      </p:sp>
    </p:spTree>
    <p:extLst>
      <p:ext uri="{BB962C8B-B14F-4D97-AF65-F5344CB8AC3E}">
        <p14:creationId xmlns:p14="http://schemas.microsoft.com/office/powerpoint/2010/main" val="38330017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40</a:t>
            </a:fld>
            <a:endParaRPr lang="en-US"/>
          </a:p>
        </p:txBody>
      </p:sp>
    </p:spTree>
    <p:extLst>
      <p:ext uri="{BB962C8B-B14F-4D97-AF65-F5344CB8AC3E}">
        <p14:creationId xmlns:p14="http://schemas.microsoft.com/office/powerpoint/2010/main" val="216095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Remember to explain the difference</a:t>
            </a:r>
            <a:r>
              <a:rPr lang="en-US" baseline="0" dirty="0"/>
              <a:t> between DYNAMIC SQL and STATIC SQL</a:t>
            </a:r>
            <a:endParaRPr lang="en-US" dirty="0"/>
          </a:p>
        </p:txBody>
      </p:sp>
      <p:sp>
        <p:nvSpPr>
          <p:cNvPr id="4" name="Slide Number Placeholder 3"/>
          <p:cNvSpPr>
            <a:spLocks noGrp="1"/>
          </p:cNvSpPr>
          <p:nvPr>
            <p:ph type="sldNum" sz="quarter" idx="10"/>
          </p:nvPr>
        </p:nvSpPr>
        <p:spPr/>
        <p:txBody>
          <a:bodyPr/>
          <a:lstStyle/>
          <a:p>
            <a:fld id="{94948673-3A36-4A84-A6CE-6428CCF1B16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Remember to explain the difference</a:t>
            </a:r>
            <a:r>
              <a:rPr lang="en-US" baseline="0" dirty="0"/>
              <a:t> between DYNAMIC SQL and STATIC SQL</a:t>
            </a:r>
            <a:endParaRPr lang="en-US" dirty="0"/>
          </a:p>
        </p:txBody>
      </p:sp>
      <p:sp>
        <p:nvSpPr>
          <p:cNvPr id="4" name="Slide Number Placeholder 3"/>
          <p:cNvSpPr>
            <a:spLocks noGrp="1"/>
          </p:cNvSpPr>
          <p:nvPr>
            <p:ph type="sldNum" sz="quarter" idx="10"/>
          </p:nvPr>
        </p:nvSpPr>
        <p:spPr/>
        <p:txBody>
          <a:bodyPr/>
          <a:lstStyle/>
          <a:p>
            <a:fld id="{94948673-3A36-4A84-A6CE-6428CCF1B16B}"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4948673-3A36-4A84-A6CE-6428CCF1B16B}"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948673-3A36-4A84-A6CE-6428CCF1B16B}"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Options are:</a:t>
            </a:r>
          </a:p>
          <a:p>
            <a:pPr marL="228600" indent="-228600">
              <a:buAutoNum type="arabicPeriod"/>
            </a:pPr>
            <a:r>
              <a:rPr lang="en-US" dirty="0"/>
              <a:t>Single or Multi-subsystem</a:t>
            </a:r>
            <a:r>
              <a:rPr lang="en-US" baseline="0" dirty="0"/>
              <a:t> scope – whether or not you will use one set of resource classes for each DB2 subsystem.  If you choose “single”, you must custom-design your RACF resource groups.  Default is “multi”.</a:t>
            </a:r>
          </a:p>
          <a:p>
            <a:pPr marL="228600" indent="-228600">
              <a:buAutoNum type="arabicPeriod"/>
            </a:pPr>
            <a:r>
              <a:rPr lang="en-US" baseline="0" dirty="0"/>
              <a:t>Choose the proper ERROPT option – if the RACF module should fail, what happens?  If set to 1 (the default), DB2 authority will take over if the RACF module fails; if set to 2, DB2 stops.  CONSIDER CAREFULLY!  We </a:t>
            </a:r>
            <a:r>
              <a:rPr lang="en-US" baseline="0" dirty="0" err="1"/>
              <a:t>disocvered</a:t>
            </a:r>
            <a:r>
              <a:rPr lang="en-US" baseline="0" dirty="0"/>
              <a:t> this quickly gets out of synch with “native” DB2 controls.</a:t>
            </a:r>
            <a:endParaRPr lang="en-US" dirty="0"/>
          </a:p>
        </p:txBody>
      </p:sp>
      <p:sp>
        <p:nvSpPr>
          <p:cNvPr id="4" name="Slide Number Placeholder 3"/>
          <p:cNvSpPr>
            <a:spLocks noGrp="1"/>
          </p:cNvSpPr>
          <p:nvPr>
            <p:ph type="sldNum" sz="quarter" idx="10"/>
          </p:nvPr>
        </p:nvSpPr>
        <p:spPr/>
        <p:txBody>
          <a:bodyPr/>
          <a:lstStyle/>
          <a:p>
            <a:fld id="{94948673-3A36-4A84-A6CE-6428CCF1B16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379301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196675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35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24808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9798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1534874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3181432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378759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245594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F7428D-3FA6-47F2-AEF2-3BE852F1CE3C}" type="datetimeFigureOut">
              <a:rPr lang="en-US" smtClean="0"/>
              <a:pPr/>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325103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F7428D-3FA6-47F2-AEF2-3BE852F1CE3C}" type="datetimeFigureOut">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60654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F7428D-3FA6-47F2-AEF2-3BE852F1CE3C}" type="datetimeFigureOut">
              <a:rPr lang="en-US" smtClean="0"/>
              <a:pPr/>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310134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F7428D-3FA6-47F2-AEF2-3BE852F1CE3C}" type="datetimeFigureOut">
              <a:rPr lang="en-US" smtClean="0"/>
              <a:pPr/>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330768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7428D-3FA6-47F2-AEF2-3BE852F1CE3C}" type="datetimeFigureOut">
              <a:rPr lang="en-US" smtClean="0"/>
              <a:pPr/>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2882714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F7428D-3FA6-47F2-AEF2-3BE852F1CE3C}" type="datetimeFigureOut">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3849448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F7428D-3FA6-47F2-AEF2-3BE852F1CE3C}" type="datetimeFigureOut">
              <a:rPr lang="en-US" smtClean="0"/>
              <a:pPr/>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B3ED4-13B8-4231-8C84-639945AB1831}" type="slidenum">
              <a:rPr lang="en-US" smtClean="0"/>
              <a:pPr/>
              <a:t>‹#›</a:t>
            </a:fld>
            <a:endParaRPr lang="en-US"/>
          </a:p>
        </p:txBody>
      </p:sp>
    </p:spTree>
    <p:extLst>
      <p:ext uri="{BB962C8B-B14F-4D97-AF65-F5344CB8AC3E}">
        <p14:creationId xmlns:p14="http://schemas.microsoft.com/office/powerpoint/2010/main" val="257530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F7428D-3FA6-47F2-AEF2-3BE852F1CE3C}" type="datetimeFigureOut">
              <a:rPr lang="en-US" smtClean="0"/>
              <a:pPr/>
              <a:t>9/13/2018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9EB3ED4-13B8-4231-8C84-639945AB1831}" type="slidenum">
              <a:rPr lang="en-US" smtClean="0"/>
              <a:pPr/>
              <a:t>‹#›</a:t>
            </a:fld>
            <a:endParaRPr lang="en-US"/>
          </a:p>
        </p:txBody>
      </p:sp>
    </p:spTree>
    <p:extLst>
      <p:ext uri="{BB962C8B-B14F-4D97-AF65-F5344CB8AC3E}">
        <p14:creationId xmlns:p14="http://schemas.microsoft.com/office/powerpoint/2010/main" val="86745165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nold@OPERS.ORG"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hyperlink" Target="mailto:Kkester@OPERS.ORG" TargetMode="External"/><Relationship Id="rId4" Type="http://schemas.openxmlformats.org/officeDocument/2006/relationships/hyperlink" Target="mailto:KWeiss@OPERS.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thecollaboratory.wikidot.com/philosophy-of-thought-and-logic-2014-fall" TargetMode="External"/><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935" y="542438"/>
            <a:ext cx="6571343" cy="1049235"/>
          </a:xfrm>
        </p:spPr>
        <p:txBody>
          <a:bodyPr>
            <a:normAutofit fontScale="90000"/>
          </a:bodyPr>
          <a:lstStyle/>
          <a:p>
            <a:pPr algn="ctr"/>
            <a:r>
              <a:rPr lang="en-US" dirty="0">
                <a:solidFill>
                  <a:schemeClr val="accent5"/>
                </a:solidFill>
              </a:rPr>
              <a:t>DB2 Security</a:t>
            </a:r>
            <a:br>
              <a:rPr lang="en-US" dirty="0">
                <a:solidFill>
                  <a:schemeClr val="accent5"/>
                </a:solidFill>
              </a:rPr>
            </a:br>
            <a:r>
              <a:rPr lang="en-US" sz="2400" dirty="0">
                <a:solidFill>
                  <a:schemeClr val="accent5"/>
                </a:solidFill>
                <a:effectLst/>
              </a:rPr>
              <a:t>RACF, Dynamic Masking, &amp; Trusted Context</a:t>
            </a:r>
            <a:br>
              <a:rPr lang="en-US" sz="2400" dirty="0">
                <a:solidFill>
                  <a:schemeClr val="accent5"/>
                </a:solidFill>
                <a:effectLst/>
              </a:rPr>
            </a:br>
            <a:r>
              <a:rPr lang="en-US" sz="2000" dirty="0">
                <a:solidFill>
                  <a:schemeClr val="accent5"/>
                </a:solidFill>
              </a:rPr>
              <a:t>September 11, 2018</a:t>
            </a:r>
            <a:br>
              <a:rPr lang="en-US" dirty="0"/>
            </a:br>
            <a:endParaRPr lang="en-US" dirty="0"/>
          </a:p>
        </p:txBody>
      </p:sp>
      <p:sp>
        <p:nvSpPr>
          <p:cNvPr id="3" name="Subtitle 2"/>
          <p:cNvSpPr>
            <a:spLocks noGrp="1"/>
          </p:cNvSpPr>
          <p:nvPr>
            <p:ph type="subTitle" idx="4294967295"/>
          </p:nvPr>
        </p:nvSpPr>
        <p:spPr>
          <a:xfrm>
            <a:off x="1740877" y="1828800"/>
            <a:ext cx="5638800" cy="1158875"/>
          </a:xfrm>
        </p:spPr>
        <p:txBody>
          <a:bodyPr/>
          <a:lstStyle/>
          <a:p>
            <a:pPr marL="0" indent="0" algn="ctr">
              <a:buNone/>
            </a:pPr>
            <a:r>
              <a:rPr lang="en-US" dirty="0"/>
              <a:t>I’d rather look back at my life and say I can’t believe I did that instead of saying I wish I did that!</a:t>
            </a:r>
          </a:p>
          <a:p>
            <a:pPr algn="ctr"/>
            <a:endParaRPr lang="en-US" dirty="0"/>
          </a:p>
        </p:txBody>
      </p:sp>
      <p:graphicFrame>
        <p:nvGraphicFramePr>
          <p:cNvPr id="5" name="Table 4">
            <a:extLst>
              <a:ext uri="{FF2B5EF4-FFF2-40B4-BE49-F238E27FC236}">
                <a16:creationId xmlns:a16="http://schemas.microsoft.com/office/drawing/2014/main" id="{DC6969D0-00EB-400C-A5CE-D2082F09E016}"/>
              </a:ext>
            </a:extLst>
          </p:cNvPr>
          <p:cNvGraphicFramePr>
            <a:graphicFrameLocks noGrp="1"/>
          </p:cNvGraphicFramePr>
          <p:nvPr>
            <p:extLst>
              <p:ext uri="{D42A27DB-BD31-4B8C-83A1-F6EECF244321}">
                <p14:modId xmlns:p14="http://schemas.microsoft.com/office/powerpoint/2010/main" val="4124467181"/>
              </p:ext>
            </p:extLst>
          </p:nvPr>
        </p:nvGraphicFramePr>
        <p:xfrm>
          <a:off x="152401" y="3962400"/>
          <a:ext cx="7772400" cy="1158240"/>
        </p:xfrm>
        <a:graphic>
          <a:graphicData uri="http://schemas.openxmlformats.org/drawingml/2006/table">
            <a:tbl>
              <a:tblPr firstRow="1" bandRow="1">
                <a:tableStyleId>{5C22544A-7EE6-4342-B048-85BDC9FD1C3A}</a:tableStyleId>
              </a:tblPr>
              <a:tblGrid>
                <a:gridCol w="2970186">
                  <a:extLst>
                    <a:ext uri="{9D8B030D-6E8A-4147-A177-3AD203B41FA5}">
                      <a16:colId xmlns:a16="http://schemas.microsoft.com/office/drawing/2014/main" val="1205958275"/>
                    </a:ext>
                  </a:extLst>
                </a:gridCol>
                <a:gridCol w="2141528">
                  <a:extLst>
                    <a:ext uri="{9D8B030D-6E8A-4147-A177-3AD203B41FA5}">
                      <a16:colId xmlns:a16="http://schemas.microsoft.com/office/drawing/2014/main" val="2806672882"/>
                    </a:ext>
                  </a:extLst>
                </a:gridCol>
                <a:gridCol w="908527">
                  <a:extLst>
                    <a:ext uri="{9D8B030D-6E8A-4147-A177-3AD203B41FA5}">
                      <a16:colId xmlns:a16="http://schemas.microsoft.com/office/drawing/2014/main" val="2979197206"/>
                    </a:ext>
                  </a:extLst>
                </a:gridCol>
                <a:gridCol w="1752159">
                  <a:extLst>
                    <a:ext uri="{9D8B030D-6E8A-4147-A177-3AD203B41FA5}">
                      <a16:colId xmlns:a16="http://schemas.microsoft.com/office/drawing/2014/main" val="245691594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Kevin Arnold,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CISO</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Kevin Weiss, Sr. Security Admin</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r>
                        <a:rPr lang="en-US" sz="1600" dirty="0">
                          <a:solidFill>
                            <a:schemeClr val="tx1"/>
                          </a:solidFill>
                        </a:rPr>
                        <a:t>Kevin Kester, Security Admin</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28635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hlinkClick r:id="rId3"/>
                        </a:rPr>
                        <a:t>Karnold@OPERS.ORG</a:t>
                      </a:r>
                      <a:endParaRPr lang="en-US" sz="12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hlinkClick r:id="rId4"/>
                        </a:rPr>
                        <a:t>KWeiss@OPERS.ORG</a:t>
                      </a:r>
                      <a:endParaRPr lang="en-US" sz="12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kumimoji="0" lang="en-US" sz="1200" kern="1200" dirty="0">
                          <a:solidFill>
                            <a:schemeClr val="tx1"/>
                          </a:solidFill>
                          <a:latin typeface="+mn-lt"/>
                          <a:ea typeface="+mn-ea"/>
                          <a:cs typeface="+mn-cs"/>
                          <a:hlinkClick r:id="rId5"/>
                        </a:rPr>
                        <a:t>Kkester@OPERS.ORG</a:t>
                      </a:r>
                      <a:endParaRPr kumimoji="0" lang="en-US" sz="1200" kern="1200" dirty="0">
                        <a:solidFill>
                          <a:schemeClr val="tx1"/>
                        </a:solidFill>
                        <a:latin typeface="+mn-lt"/>
                        <a:ea typeface="+mn-ea"/>
                        <a:cs typeface="+mn-cs"/>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5675490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614-224-8204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614-224-5612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endParaRPr lang="en-US" sz="14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kumimoji="0" lang="en-US" sz="1400" kern="1200" dirty="0">
                          <a:solidFill>
                            <a:schemeClr val="tx1"/>
                          </a:solidFill>
                          <a:latin typeface="+mn-lt"/>
                          <a:ea typeface="+mn-ea"/>
                          <a:cs typeface="+mn-cs"/>
                        </a:rPr>
                        <a:t>614-225-9209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42775353"/>
                  </a:ext>
                </a:extLst>
              </a:tr>
            </a:tbl>
          </a:graphicData>
        </a:graphic>
      </p:graphicFrame>
      <p:sp>
        <p:nvSpPr>
          <p:cNvPr id="6" name="TextBox 5">
            <a:extLst>
              <a:ext uri="{FF2B5EF4-FFF2-40B4-BE49-F238E27FC236}">
                <a16:creationId xmlns:a16="http://schemas.microsoft.com/office/drawing/2014/main" id="{F572733D-5FBA-412D-9C63-25C2F73B919E}"/>
              </a:ext>
            </a:extLst>
          </p:cNvPr>
          <p:cNvSpPr txBox="1"/>
          <p:nvPr/>
        </p:nvSpPr>
        <p:spPr>
          <a:xfrm>
            <a:off x="1752600" y="6248400"/>
            <a:ext cx="6172200" cy="369332"/>
          </a:xfrm>
          <a:prstGeom prst="rect">
            <a:avLst/>
          </a:prstGeom>
          <a:noFill/>
        </p:spPr>
        <p:txBody>
          <a:bodyPr wrap="square" rtlCol="0">
            <a:spAutoFit/>
          </a:bodyPr>
          <a:lstStyle/>
          <a:p>
            <a:pPr algn="ctr"/>
            <a:r>
              <a:rPr lang="en-US" dirty="0"/>
              <a:t>Ohio Public Employees Retirement System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1" y="228600"/>
            <a:ext cx="7159869" cy="1143000"/>
          </a:xfrm>
        </p:spPr>
        <p:txBody>
          <a:bodyPr>
            <a:normAutofit/>
          </a:bodyPr>
          <a:lstStyle/>
          <a:p>
            <a:r>
              <a:rPr lang="en-US" dirty="0">
                <a:solidFill>
                  <a:schemeClr val="accent5"/>
                </a:solidFill>
              </a:rPr>
              <a:t>We must always pay our SYNTAX – </a:t>
            </a:r>
            <a:r>
              <a:rPr lang="en-US" sz="2400" dirty="0">
                <a:solidFill>
                  <a:schemeClr val="accent5"/>
                </a:solidFill>
              </a:rPr>
              <a:t>more examples!</a:t>
            </a:r>
            <a:endParaRPr lang="en-US" dirty="0">
              <a:solidFill>
                <a:schemeClr val="accent5"/>
              </a:solidFill>
            </a:endParaRPr>
          </a:p>
        </p:txBody>
      </p:sp>
      <p:sp>
        <p:nvSpPr>
          <p:cNvPr id="3" name="Content Placeholder 2"/>
          <p:cNvSpPr>
            <a:spLocks noGrp="1"/>
          </p:cNvSpPr>
          <p:nvPr>
            <p:ph idx="1"/>
          </p:nvPr>
        </p:nvSpPr>
        <p:spPr>
          <a:xfrm>
            <a:off x="457200" y="1600200"/>
            <a:ext cx="7159869" cy="4953000"/>
          </a:xfrm>
        </p:spPr>
        <p:txBody>
          <a:bodyPr>
            <a:normAutofit lnSpcReduction="10000"/>
          </a:bodyPr>
          <a:lstStyle/>
          <a:p>
            <a:pPr marL="0" indent="0">
              <a:buNone/>
            </a:pPr>
            <a:r>
              <a:rPr lang="en-US" sz="2400" dirty="0"/>
              <a:t>PERMIT DB2P.DBA.SYS*.INSERT ACC(READ) CLASS(MDSNTB) GROUP(GROUPA)</a:t>
            </a:r>
          </a:p>
          <a:p>
            <a:pPr marL="0" indent="0">
              <a:buNone/>
            </a:pPr>
            <a:endParaRPr lang="en-US" sz="1200" dirty="0"/>
          </a:p>
          <a:p>
            <a:pPr marL="0" indent="0">
              <a:buNone/>
            </a:pPr>
            <a:r>
              <a:rPr lang="en-US" sz="1300" dirty="0"/>
              <a:t>What does this command do? Give read access?  NO!!  It gives INSERT (not SELECT, not UPDATE, not DELETE) access to DB2P.DBA.SYS* tables!</a:t>
            </a:r>
          </a:p>
          <a:p>
            <a:pPr marL="0" indent="0">
              <a:buNone/>
            </a:pPr>
            <a:endParaRPr lang="en-US" sz="1300" dirty="0"/>
          </a:p>
          <a:p>
            <a:pPr marL="0" indent="0">
              <a:buNone/>
            </a:pPr>
            <a:r>
              <a:rPr lang="en-US" sz="2400" dirty="0"/>
              <a:t>We created a RACF ALIAS called &amp;DB2IUD which has the following values:  INSERT, UPDATE, and DELETE.  Therefore, for updatable tables we could issue:</a:t>
            </a:r>
          </a:p>
          <a:p>
            <a:pPr marL="0" indent="0">
              <a:buNone/>
            </a:pPr>
            <a:r>
              <a:rPr lang="en-US" sz="2400" dirty="0"/>
              <a:t>	PERMIT DB2P.DBA.*.&amp;DB2IUD ACC(READ) 	CLASS(MDSNTB) ID(KEVIN)</a:t>
            </a:r>
          </a:p>
          <a:p>
            <a:pPr marL="0" indent="0">
              <a:buNone/>
            </a:pPr>
            <a:endParaRPr lang="en-US" sz="1200" dirty="0"/>
          </a:p>
          <a:p>
            <a:pPr marL="0" indent="0">
              <a:buNone/>
            </a:pPr>
            <a:r>
              <a:rPr lang="en-US" sz="1200" dirty="0"/>
              <a:t>The above command will give INSERT,UPDATE, and DELETE authority for all tables in system DB2P under the DBA schema.</a:t>
            </a:r>
          </a:p>
          <a:p>
            <a:pPr marL="0" indent="0">
              <a:buNone/>
            </a:pPr>
            <a:endParaRPr lang="en-US" sz="1200" dirty="0"/>
          </a:p>
          <a:p>
            <a:pPr marL="0" indent="0">
              <a:buNone/>
            </a:pPr>
            <a:endParaRPr lang="en-US" sz="1400" dirty="0"/>
          </a:p>
          <a:p>
            <a:pPr marL="0" inden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400800" cy="1143000"/>
          </a:xfrm>
        </p:spPr>
        <p:txBody>
          <a:bodyPr>
            <a:normAutofit fontScale="90000"/>
          </a:bodyPr>
          <a:lstStyle/>
          <a:p>
            <a:r>
              <a:rPr lang="en-US" dirty="0">
                <a:solidFill>
                  <a:schemeClr val="accent5"/>
                </a:solidFill>
              </a:rPr>
              <a:t>We must always pay our SYNTAX – </a:t>
            </a:r>
            <a:r>
              <a:rPr lang="en-US" sz="2200" dirty="0">
                <a:solidFill>
                  <a:schemeClr val="accent5"/>
                </a:solidFill>
              </a:rPr>
              <a:t>more examples!</a:t>
            </a:r>
            <a:endParaRPr lang="en-US" dirty="0">
              <a:solidFill>
                <a:schemeClr val="accent5"/>
              </a:solidFill>
            </a:endParaRPr>
          </a:p>
        </p:txBody>
      </p:sp>
      <p:sp>
        <p:nvSpPr>
          <p:cNvPr id="3" name="Content Placeholder 2"/>
          <p:cNvSpPr>
            <a:spLocks noGrp="1"/>
          </p:cNvSpPr>
          <p:nvPr>
            <p:ph idx="1"/>
          </p:nvPr>
        </p:nvSpPr>
        <p:spPr>
          <a:xfrm>
            <a:off x="457200" y="1219200"/>
            <a:ext cx="8229600" cy="5638800"/>
          </a:xfrm>
        </p:spPr>
        <p:txBody>
          <a:bodyPr>
            <a:normAutofit fontScale="40000" lnSpcReduction="20000"/>
          </a:bodyPr>
          <a:lstStyle/>
          <a:p>
            <a:pPr marL="0" indent="0">
              <a:buNone/>
            </a:pPr>
            <a:r>
              <a:rPr lang="en-US" sz="3500" dirty="0"/>
              <a:t>Different commands have different RESOURCE parameters which represent different values!!</a:t>
            </a:r>
          </a:p>
          <a:p>
            <a:pPr marL="0" indent="0">
              <a:buNone/>
            </a:pPr>
            <a:endParaRPr lang="en-US" sz="3500" dirty="0"/>
          </a:p>
          <a:p>
            <a:pPr marL="0" indent="0">
              <a:lnSpc>
                <a:spcPct val="120000"/>
              </a:lnSpc>
              <a:spcBef>
                <a:spcPts val="0"/>
              </a:spcBef>
              <a:buNone/>
            </a:pPr>
            <a:r>
              <a:rPr lang="en-US" sz="4000" dirty="0"/>
              <a:t>Dynamic Table - MDSNTB = SUBSYSTEM.SCHEMA.TABLE.</a:t>
            </a:r>
            <a:r>
              <a:rPr lang="en-US" sz="4000" u="sng" dirty="0"/>
              <a:t>ACCESS</a:t>
            </a:r>
          </a:p>
          <a:p>
            <a:pPr marL="0" indent="0">
              <a:lnSpc>
                <a:spcPct val="120000"/>
              </a:lnSpc>
              <a:spcBef>
                <a:spcPts val="0"/>
              </a:spcBef>
              <a:buNone/>
            </a:pPr>
            <a:r>
              <a:rPr lang="en-US" sz="4000" dirty="0"/>
              <a:t>	</a:t>
            </a:r>
            <a:r>
              <a:rPr lang="en-US" sz="3500" dirty="0"/>
              <a:t>where “access” is SELECT, INSERT, UPDATE, or DELETE, etc.</a:t>
            </a:r>
          </a:p>
          <a:p>
            <a:pPr marL="0" indent="0">
              <a:lnSpc>
                <a:spcPct val="120000"/>
              </a:lnSpc>
              <a:spcBef>
                <a:spcPts val="0"/>
              </a:spcBef>
              <a:buNone/>
            </a:pPr>
            <a:endParaRPr lang="en-US" sz="4000" dirty="0"/>
          </a:p>
          <a:p>
            <a:pPr marL="0" indent="0">
              <a:lnSpc>
                <a:spcPct val="120000"/>
              </a:lnSpc>
              <a:spcBef>
                <a:spcPts val="0"/>
              </a:spcBef>
              <a:buNone/>
            </a:pPr>
            <a:r>
              <a:rPr lang="en-US" sz="4000" dirty="0"/>
              <a:t>System </a:t>
            </a:r>
            <a:r>
              <a:rPr lang="en-US" sz="4000" dirty="0" err="1"/>
              <a:t>Auths</a:t>
            </a:r>
            <a:r>
              <a:rPr lang="en-US" sz="4000" dirty="0"/>
              <a:t> - DSNADM = SUBSYSTEM.SCHEMA.</a:t>
            </a:r>
            <a:r>
              <a:rPr lang="en-US" sz="4000" u="sng" dirty="0"/>
              <a:t>AUTH</a:t>
            </a:r>
          </a:p>
          <a:p>
            <a:pPr marL="0" indent="0">
              <a:lnSpc>
                <a:spcPct val="120000"/>
              </a:lnSpc>
              <a:spcBef>
                <a:spcPts val="0"/>
              </a:spcBef>
              <a:buNone/>
            </a:pPr>
            <a:r>
              <a:rPr lang="en-US" sz="4500" dirty="0"/>
              <a:t>	</a:t>
            </a:r>
            <a:r>
              <a:rPr lang="en-US" sz="3500" dirty="0"/>
              <a:t>where “</a:t>
            </a:r>
            <a:r>
              <a:rPr lang="en-US" sz="3500" dirty="0" err="1"/>
              <a:t>auth</a:t>
            </a:r>
            <a:r>
              <a:rPr lang="en-US" sz="3500" dirty="0"/>
              <a:t>” is SYSADM, SECADM, SYSOPR, etc.</a:t>
            </a:r>
          </a:p>
          <a:p>
            <a:pPr marL="0" indent="0">
              <a:lnSpc>
                <a:spcPct val="120000"/>
              </a:lnSpc>
              <a:spcBef>
                <a:spcPts val="0"/>
              </a:spcBef>
              <a:buNone/>
            </a:pPr>
            <a:endParaRPr lang="en-US" sz="4000" dirty="0"/>
          </a:p>
          <a:p>
            <a:pPr marL="0" indent="0">
              <a:lnSpc>
                <a:spcPct val="120000"/>
              </a:lnSpc>
              <a:spcBef>
                <a:spcPts val="0"/>
              </a:spcBef>
              <a:buNone/>
            </a:pPr>
            <a:r>
              <a:rPr lang="en-US" sz="4000" dirty="0"/>
              <a:t>Commands - MDSNSM = SUBSYSTEM.</a:t>
            </a:r>
            <a:r>
              <a:rPr lang="en-US" sz="4000" u="sng" dirty="0"/>
              <a:t>AUTH</a:t>
            </a:r>
            <a:r>
              <a:rPr lang="en-US" sz="4000" dirty="0"/>
              <a:t> or SUBSYSTEM.SCHEMA.</a:t>
            </a:r>
            <a:r>
              <a:rPr lang="en-US" sz="4000" u="sng" dirty="0"/>
              <a:t>AUTH</a:t>
            </a:r>
          </a:p>
          <a:p>
            <a:pPr marL="0" indent="0">
              <a:lnSpc>
                <a:spcPct val="120000"/>
              </a:lnSpc>
              <a:spcBef>
                <a:spcPts val="0"/>
              </a:spcBef>
              <a:buNone/>
            </a:pPr>
            <a:r>
              <a:rPr lang="en-US" sz="4500" dirty="0"/>
              <a:t>	</a:t>
            </a:r>
            <a:r>
              <a:rPr lang="en-US" sz="3500" dirty="0"/>
              <a:t>where “</a:t>
            </a:r>
            <a:r>
              <a:rPr lang="en-US" sz="3500" dirty="0" err="1"/>
              <a:t>auth</a:t>
            </a:r>
            <a:r>
              <a:rPr lang="en-US" sz="3500" dirty="0"/>
              <a:t>” is DISPLAY, EXPLAIN, BINDADD, MONITOR, etc.</a:t>
            </a:r>
          </a:p>
          <a:p>
            <a:pPr marL="0" indent="0">
              <a:lnSpc>
                <a:spcPct val="120000"/>
              </a:lnSpc>
              <a:spcBef>
                <a:spcPts val="0"/>
              </a:spcBef>
              <a:buNone/>
            </a:pPr>
            <a:endParaRPr lang="en-US" sz="4000" dirty="0"/>
          </a:p>
          <a:p>
            <a:pPr marL="0" indent="0">
              <a:lnSpc>
                <a:spcPct val="120000"/>
              </a:lnSpc>
              <a:spcBef>
                <a:spcPts val="0"/>
              </a:spcBef>
              <a:buNone/>
            </a:pPr>
            <a:r>
              <a:rPr lang="en-US" sz="4000" dirty="0"/>
              <a:t>Stored Procedures - MDSNSP = SUBSYSTEM.SCHEMA.PROCNAME.</a:t>
            </a:r>
            <a:r>
              <a:rPr lang="en-US" sz="4000" u="sng" dirty="0"/>
              <a:t>AUTH</a:t>
            </a:r>
          </a:p>
          <a:p>
            <a:pPr marL="0" indent="0">
              <a:lnSpc>
                <a:spcPct val="120000"/>
              </a:lnSpc>
              <a:spcBef>
                <a:spcPts val="0"/>
              </a:spcBef>
              <a:buNone/>
            </a:pPr>
            <a:r>
              <a:rPr lang="en-US" sz="3000" dirty="0"/>
              <a:t>	</a:t>
            </a:r>
            <a:r>
              <a:rPr lang="en-US" sz="3500" dirty="0"/>
              <a:t>where “</a:t>
            </a:r>
            <a:r>
              <a:rPr lang="en-US" sz="3500" dirty="0" err="1"/>
              <a:t>auth</a:t>
            </a:r>
            <a:r>
              <a:rPr lang="en-US" sz="3500" dirty="0"/>
              <a:t>” is EXECUTE, DISPLAY, etc.</a:t>
            </a:r>
          </a:p>
          <a:p>
            <a:pPr marL="0" indent="0">
              <a:lnSpc>
                <a:spcPct val="120000"/>
              </a:lnSpc>
              <a:spcBef>
                <a:spcPts val="0"/>
              </a:spcBef>
              <a:buNone/>
            </a:pPr>
            <a:endParaRPr lang="en-US" sz="4000" dirty="0"/>
          </a:p>
          <a:p>
            <a:pPr marL="0" indent="0">
              <a:lnSpc>
                <a:spcPct val="120000"/>
              </a:lnSpc>
              <a:spcBef>
                <a:spcPts val="0"/>
              </a:spcBef>
              <a:buNone/>
            </a:pPr>
            <a:r>
              <a:rPr lang="en-US" sz="4000" dirty="0"/>
              <a:t>Plans - MDSNPN = SUBSYSTEM.PLANNAME.</a:t>
            </a:r>
            <a:r>
              <a:rPr lang="en-US" sz="4000" u="sng" dirty="0"/>
              <a:t>AUTH</a:t>
            </a:r>
          </a:p>
          <a:p>
            <a:pPr marL="0" indent="0">
              <a:lnSpc>
                <a:spcPct val="120000"/>
              </a:lnSpc>
              <a:spcBef>
                <a:spcPts val="0"/>
              </a:spcBef>
              <a:buNone/>
            </a:pPr>
            <a:r>
              <a:rPr lang="en-US" sz="4000" dirty="0"/>
              <a:t>	</a:t>
            </a:r>
            <a:r>
              <a:rPr lang="en-US" sz="3500" dirty="0"/>
              <a:t>where “</a:t>
            </a:r>
            <a:r>
              <a:rPr lang="en-US" sz="3500" dirty="0" err="1"/>
              <a:t>auth</a:t>
            </a:r>
            <a:r>
              <a:rPr lang="en-US" sz="3500" dirty="0"/>
              <a:t>” is EXECUTE, BIND, etc. (notice, no “schema” name in PERMIT)</a:t>
            </a:r>
          </a:p>
          <a:p>
            <a:pPr marL="0" indent="0">
              <a:lnSpc>
                <a:spcPct val="120000"/>
              </a:lnSpc>
              <a:spcBef>
                <a:spcPts val="0"/>
              </a:spcBef>
              <a:buNone/>
            </a:pPr>
            <a:endParaRPr lang="en-US" sz="4000" dirty="0"/>
          </a:p>
          <a:p>
            <a:pPr marL="0" indent="0">
              <a:lnSpc>
                <a:spcPct val="120000"/>
              </a:lnSpc>
              <a:spcBef>
                <a:spcPts val="0"/>
              </a:spcBef>
              <a:buNone/>
            </a:pPr>
            <a:r>
              <a:rPr lang="en-US" sz="4000" dirty="0"/>
              <a:t>Packages - MDSNPK = SUBSYSTEM.SCHEMA.PACKAGE.</a:t>
            </a:r>
            <a:r>
              <a:rPr lang="en-US" sz="4000" u="sng" dirty="0"/>
              <a:t>AUTH</a:t>
            </a:r>
          </a:p>
          <a:p>
            <a:pPr marL="0" indent="0">
              <a:lnSpc>
                <a:spcPct val="120000"/>
              </a:lnSpc>
              <a:spcBef>
                <a:spcPts val="0"/>
              </a:spcBef>
              <a:buNone/>
            </a:pPr>
            <a:r>
              <a:rPr lang="en-US" sz="3000" dirty="0"/>
              <a:t>	</a:t>
            </a:r>
            <a:r>
              <a:rPr lang="en-US" sz="3500" dirty="0"/>
              <a:t>where “</a:t>
            </a:r>
            <a:r>
              <a:rPr lang="en-US" sz="3500" dirty="0" err="1"/>
              <a:t>auth</a:t>
            </a:r>
            <a:r>
              <a:rPr lang="en-US" sz="3500" dirty="0"/>
              <a:t>” is EXECUTE, BIND etc.</a:t>
            </a:r>
          </a:p>
          <a:p>
            <a:pPr marL="0" indent="0">
              <a:buNone/>
            </a:pPr>
            <a:endParaRPr lang="en-US" sz="2500" dirty="0"/>
          </a:p>
          <a:p>
            <a:pPr marL="0" indent="0">
              <a:buNone/>
            </a:pPr>
            <a:r>
              <a:rPr lang="en-US" sz="2800" dirty="0"/>
              <a:t>The RACF access level is NONE or READ – otherwise, the access given is part of the resource name!</a:t>
            </a:r>
            <a:endParaRPr lang="en-US" dirty="0"/>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400800" cy="1143000"/>
          </a:xfrm>
        </p:spPr>
        <p:txBody>
          <a:bodyPr>
            <a:normAutofit fontScale="90000"/>
          </a:bodyPr>
          <a:lstStyle/>
          <a:p>
            <a:r>
              <a:rPr lang="en-US" dirty="0">
                <a:solidFill>
                  <a:srgbClr val="FF0000"/>
                </a:solidFill>
              </a:rPr>
              <a:t>We must always pay our SYNTAX – POP QUIZ TIME!!</a:t>
            </a:r>
          </a:p>
        </p:txBody>
      </p:sp>
      <p:sp>
        <p:nvSpPr>
          <p:cNvPr id="3" name="Content Placeholder 2"/>
          <p:cNvSpPr>
            <a:spLocks noGrp="1"/>
          </p:cNvSpPr>
          <p:nvPr>
            <p:ph idx="1"/>
          </p:nvPr>
        </p:nvSpPr>
        <p:spPr>
          <a:xfrm>
            <a:off x="228600" y="1295400"/>
            <a:ext cx="7315200" cy="4953000"/>
          </a:xfrm>
        </p:spPr>
        <p:txBody>
          <a:bodyPr>
            <a:normAutofit lnSpcReduction="10000"/>
          </a:bodyPr>
          <a:lstStyle/>
          <a:p>
            <a:pPr marL="0" indent="0">
              <a:buNone/>
            </a:pPr>
            <a:r>
              <a:rPr lang="en-US" sz="2400" dirty="0"/>
              <a:t>What do the below RACF commands do?</a:t>
            </a:r>
          </a:p>
          <a:p>
            <a:pPr marL="0" indent="0">
              <a:buNone/>
            </a:pPr>
            <a:endParaRPr lang="en-US" sz="1200" dirty="0"/>
          </a:p>
          <a:p>
            <a:pPr marL="342900" indent="-342900">
              <a:buFont typeface="+mj-lt"/>
              <a:buAutoNum type="arabicPeriod"/>
            </a:pPr>
            <a:r>
              <a:rPr lang="en-US" sz="1400" dirty="0"/>
              <a:t>PERMIT DB2P.DBA.SYSIBM.SYSTABAUTH.SELECT ACC(READ) CLASS(MDSNTB) ID(USER1)</a:t>
            </a:r>
          </a:p>
          <a:p>
            <a:pPr marL="342900" indent="-342900">
              <a:buFont typeface="+mj-lt"/>
              <a:buAutoNum type="arabicPeriod"/>
            </a:pPr>
            <a:endParaRPr lang="en-US" sz="1400" dirty="0"/>
          </a:p>
          <a:p>
            <a:pPr marL="342900" indent="-342900">
              <a:buFont typeface="+mj-lt"/>
              <a:buAutoNum type="arabicPeriod"/>
            </a:pPr>
            <a:r>
              <a:rPr lang="en-US" sz="1400" dirty="0"/>
              <a:t>PERMIT DB2T.DBA.PAY*.&amp;DB2IUD ACC(NONE) CLASS(MDSNTB) ID(USER2)</a:t>
            </a:r>
          </a:p>
          <a:p>
            <a:pPr marL="342900" indent="-342900">
              <a:buFont typeface="+mj-lt"/>
              <a:buAutoNum type="arabicPeriod"/>
            </a:pPr>
            <a:endParaRPr lang="en-US" sz="1400" dirty="0"/>
          </a:p>
          <a:p>
            <a:pPr marL="342900" indent="-342900">
              <a:buFont typeface="+mj-lt"/>
              <a:buAutoNum type="arabicPeriod"/>
            </a:pPr>
            <a:r>
              <a:rPr lang="en-US" sz="1400" dirty="0"/>
              <a:t>PERMIT DB24.*.DBADM CLASS(DSNADM) ACC(READ) ID(DBA001)</a:t>
            </a:r>
          </a:p>
          <a:p>
            <a:pPr marL="342900" indent="-342900">
              <a:buFont typeface="+mj-lt"/>
              <a:buAutoNum type="arabicPeriod"/>
            </a:pPr>
            <a:endParaRPr lang="en-US" sz="1400" dirty="0"/>
          </a:p>
          <a:p>
            <a:pPr marL="342900" indent="-342900">
              <a:buFont typeface="+mj-lt"/>
              <a:buAutoNum type="arabicPeriod"/>
            </a:pPr>
            <a:r>
              <a:rPr lang="en-US" sz="1400" dirty="0"/>
              <a:t>PERMIT DB25.SYSADM CLASS(DSNADM) CLASS(DSNADM) ACC(READ) ID(DBA002)</a:t>
            </a:r>
          </a:p>
          <a:p>
            <a:pPr marL="342900" indent="-342900">
              <a:buFont typeface="+mj-lt"/>
              <a:buAutoNum type="arabicPeriod"/>
            </a:pPr>
            <a:endParaRPr lang="en-US" sz="1400" dirty="0"/>
          </a:p>
          <a:p>
            <a:pPr marL="342900" indent="-342900">
              <a:buFont typeface="+mj-lt"/>
              <a:buAutoNum type="arabicPeriod"/>
            </a:pPr>
            <a:r>
              <a:rPr lang="en-US" sz="1400" dirty="0"/>
              <a:t>PERMIT DB27.DBA.HLCS_SEQUENCE.USAGE CLASS(MDSNSQ) ACC(READ)  ID(HRDEP)</a:t>
            </a:r>
          </a:p>
          <a:p>
            <a:pPr marL="342900" indent="-342900">
              <a:buFont typeface="+mj-lt"/>
              <a:buAutoNum type="arabicPeriod"/>
            </a:pPr>
            <a:endParaRPr lang="en-US" sz="1400" dirty="0"/>
          </a:p>
          <a:p>
            <a:pPr marL="342900" indent="-342900">
              <a:buFont typeface="+mj-lt"/>
              <a:buAutoNum type="arabicPeriod"/>
            </a:pPr>
            <a:r>
              <a:rPr lang="en-US" sz="1400" dirty="0"/>
              <a:t>PERMIT &amp;DB2OWFT.DBA.*.USAGE CLASS(MDSNSQ) ACC(READ) ID(HRDEP2)</a:t>
            </a:r>
          </a:p>
          <a:p>
            <a:pPr marL="342900" indent="-342900">
              <a:buFont typeface="+mj-lt"/>
              <a:buAutoNum type="arabicPeriod"/>
            </a:pPr>
            <a:endParaRPr lang="en-US" sz="1400" dirty="0"/>
          </a:p>
          <a:p>
            <a:pPr marL="342900" indent="-342900">
              <a:buFont typeface="+mj-lt"/>
              <a:buAutoNum type="arabicPeriod"/>
            </a:pPr>
            <a:r>
              <a:rPr lang="en-US" sz="1400" dirty="0"/>
              <a:t>PERMIT DB2E.DBA.NULLID.SYS%%3*.EXECUTE CLASS(MDSNPK) ACC(NONE) ID(USER1)</a:t>
            </a:r>
          </a:p>
          <a:p>
            <a:pPr marL="0" indent="0">
              <a:buNone/>
            </a:pPr>
            <a:endParaRPr lang="en-US" sz="1400" dirty="0"/>
          </a:p>
          <a:p>
            <a:pPr marL="0"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609600"/>
            <a:ext cx="6652512" cy="1320800"/>
          </a:xfrm>
        </p:spPr>
        <p:txBody>
          <a:bodyPr>
            <a:normAutofit/>
          </a:bodyPr>
          <a:lstStyle/>
          <a:p>
            <a:r>
              <a:rPr lang="en-US" dirty="0">
                <a:solidFill>
                  <a:schemeClr val="accent4"/>
                </a:solidFill>
              </a:rPr>
              <a:t>DB2 Security – Planning to Plan</a:t>
            </a:r>
          </a:p>
        </p:txBody>
      </p:sp>
      <p:sp>
        <p:nvSpPr>
          <p:cNvPr id="3" name="Content Placeholder 2"/>
          <p:cNvSpPr>
            <a:spLocks noGrp="1"/>
          </p:cNvSpPr>
          <p:nvPr>
            <p:ph idx="1"/>
          </p:nvPr>
        </p:nvSpPr>
        <p:spPr>
          <a:xfrm>
            <a:off x="609599" y="1447800"/>
            <a:ext cx="6347714" cy="5334000"/>
          </a:xfrm>
        </p:spPr>
        <p:txBody>
          <a:bodyPr>
            <a:normAutofit lnSpcReduction="10000"/>
          </a:bodyPr>
          <a:lstStyle/>
          <a:p>
            <a:pPr>
              <a:buFont typeface="Wingdings" panose="05000000000000000000" pitchFamily="2" charset="2"/>
              <a:buChar char="ü"/>
            </a:pPr>
            <a:r>
              <a:rPr lang="en-US" sz="2400" b="1" dirty="0"/>
              <a:t>Verify DSNZPARM macro </a:t>
            </a:r>
            <a:r>
              <a:rPr lang="en-US" sz="2400" dirty="0"/>
              <a:t>– gives DB2 authority outside of RACF.  Verify two “install SYSADM”, two “install SECADM”, and two “install SYSOPR” user-ID’s.  </a:t>
            </a:r>
          </a:p>
          <a:p>
            <a:pPr>
              <a:buFont typeface="Wingdings" panose="05000000000000000000" pitchFamily="2" charset="2"/>
              <a:buChar char="ü"/>
            </a:pPr>
            <a:endParaRPr lang="en-US" sz="2400" dirty="0"/>
          </a:p>
          <a:p>
            <a:pPr>
              <a:buFont typeface="Wingdings" panose="05000000000000000000" pitchFamily="2" charset="2"/>
              <a:buChar char="ü"/>
            </a:pPr>
            <a:r>
              <a:rPr lang="en-US" sz="2400" b="1" dirty="0"/>
              <a:t>Customize the “RACF Module” </a:t>
            </a:r>
            <a:r>
              <a:rPr lang="en-US" sz="2400" dirty="0"/>
              <a:t>– see chapter 3 of the RACF Control Module Guide.</a:t>
            </a:r>
          </a:p>
          <a:p>
            <a:pPr lvl="1">
              <a:buClr>
                <a:srgbClr val="FF0000"/>
              </a:buClr>
              <a:buFont typeface="Wingdings" panose="05000000000000000000" pitchFamily="2" charset="2"/>
              <a:buChar char="Ø"/>
            </a:pPr>
            <a:r>
              <a:rPr lang="en-US" dirty="0"/>
              <a:t>“single” or “multi” scope – “multi” uses pre-defined RACF resource names (default &amp; recommended); “multi” – you define everything (i.e., different classes for different DB2 subsystems)</a:t>
            </a:r>
          </a:p>
          <a:p>
            <a:pPr lvl="1">
              <a:buClr>
                <a:srgbClr val="FF0000"/>
              </a:buClr>
              <a:buFont typeface="Wingdings" panose="05000000000000000000" pitchFamily="2" charset="2"/>
              <a:buChar char="Ø"/>
            </a:pPr>
            <a:r>
              <a:rPr lang="en-US" dirty="0"/>
              <a:t>ERROPT – what to do is the RACF module fails?  1 (default) revert to DB2 native authority; 2 = stop DB2.  </a:t>
            </a:r>
          </a:p>
          <a:p>
            <a:pPr lvl="1">
              <a:buClr>
                <a:srgbClr val="FF0000"/>
              </a:buClr>
              <a:buFont typeface="Wingdings" panose="05000000000000000000" pitchFamily="2" charset="2"/>
              <a:buChar char="Ø"/>
            </a:pPr>
            <a:r>
              <a:rPr lang="en-US" b="1" i="1" dirty="0"/>
              <a:t>CHOOSE CAREFULLY!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868362"/>
          </a:xfrm>
        </p:spPr>
        <p:txBody>
          <a:bodyPr>
            <a:normAutofit/>
          </a:bodyPr>
          <a:lstStyle/>
          <a:p>
            <a:r>
              <a:rPr lang="en-US" sz="3200" dirty="0">
                <a:solidFill>
                  <a:schemeClr val="accent4"/>
                </a:solidFill>
              </a:rPr>
              <a:t>DB2 Security – Establish Standards</a:t>
            </a:r>
          </a:p>
        </p:txBody>
      </p:sp>
      <p:sp>
        <p:nvSpPr>
          <p:cNvPr id="3" name="Content Placeholder 2"/>
          <p:cNvSpPr>
            <a:spLocks noGrp="1"/>
          </p:cNvSpPr>
          <p:nvPr>
            <p:ph idx="1"/>
          </p:nvPr>
        </p:nvSpPr>
        <p:spPr>
          <a:xfrm>
            <a:off x="457200" y="1066800"/>
            <a:ext cx="7086600" cy="4709160"/>
          </a:xfrm>
        </p:spPr>
        <p:txBody>
          <a:bodyPr>
            <a:normAutofit fontScale="92500" lnSpcReduction="10000"/>
          </a:bodyPr>
          <a:lstStyle/>
          <a:p>
            <a:pPr>
              <a:lnSpc>
                <a:spcPct val="120000"/>
              </a:lnSpc>
              <a:spcBef>
                <a:spcPts val="0"/>
              </a:spcBef>
              <a:buFont typeface="Wingdings" panose="05000000000000000000" pitchFamily="2" charset="2"/>
              <a:buChar char="ü"/>
            </a:pPr>
            <a:r>
              <a:rPr lang="en-US" dirty="0"/>
              <a:t>Decide up front what your naming standards will be.  The basic format is SUBSYSTEM.SCHEMA.OBJECT.ACCESS</a:t>
            </a:r>
          </a:p>
          <a:p>
            <a:pPr>
              <a:lnSpc>
                <a:spcPct val="120000"/>
              </a:lnSpc>
              <a:spcBef>
                <a:spcPts val="0"/>
              </a:spcBef>
              <a:buFont typeface="Wingdings" panose="05000000000000000000" pitchFamily="2" charset="2"/>
              <a:buChar char="ü"/>
            </a:pPr>
            <a:endParaRPr lang="en-US" dirty="0"/>
          </a:p>
          <a:p>
            <a:pPr>
              <a:lnSpc>
                <a:spcPct val="120000"/>
              </a:lnSpc>
              <a:spcBef>
                <a:spcPts val="0"/>
              </a:spcBef>
              <a:buFont typeface="Wingdings" panose="05000000000000000000" pitchFamily="2" charset="2"/>
              <a:buChar char="ü"/>
            </a:pPr>
            <a:r>
              <a:rPr lang="en-US" dirty="0"/>
              <a:t>Our subsystems are DB2P for production, but development has DB23, DB24, etc.  Maybe you want to mask the left-most node – i.e., for DSNADM have a resource of “*.SYSADM.READ” which applies to ALL subsystems (the “*” parameter). We chose to have separate rules for each subsystem but mask at the OBJECT level where possible, minimizing administration, combining updates using the &amp;DB2IUD variable.</a:t>
            </a:r>
          </a:p>
          <a:p>
            <a:pPr>
              <a:lnSpc>
                <a:spcPct val="120000"/>
              </a:lnSpc>
              <a:spcBef>
                <a:spcPts val="0"/>
              </a:spcBef>
              <a:buFont typeface="Wingdings" panose="05000000000000000000" pitchFamily="2" charset="2"/>
              <a:buChar char="ü"/>
            </a:pPr>
            <a:endParaRPr lang="en-US" dirty="0"/>
          </a:p>
          <a:p>
            <a:pPr>
              <a:lnSpc>
                <a:spcPct val="120000"/>
              </a:lnSpc>
              <a:spcBef>
                <a:spcPts val="0"/>
              </a:spcBef>
              <a:buFont typeface="Wingdings" panose="05000000000000000000" pitchFamily="2" charset="2"/>
              <a:buChar char="ü"/>
            </a:pPr>
            <a:r>
              <a:rPr lang="en-US" dirty="0"/>
              <a:t>Only two System Programmers are SYSADM (and install SYSADM).  DBA’s are DBADM over the databases they manage.  </a:t>
            </a:r>
          </a:p>
          <a:p>
            <a:pPr>
              <a:lnSpc>
                <a:spcPct val="120000"/>
              </a:lnSpc>
              <a:spcBef>
                <a:spcPts val="0"/>
              </a:spcBef>
              <a:buFont typeface="Wingdings" panose="05000000000000000000" pitchFamily="2" charset="2"/>
              <a:buChar char="ü"/>
            </a:pPr>
            <a:endParaRPr lang="en-US" dirty="0"/>
          </a:p>
          <a:p>
            <a:pPr>
              <a:lnSpc>
                <a:spcPct val="120000"/>
              </a:lnSpc>
              <a:spcBef>
                <a:spcPts val="0"/>
              </a:spcBef>
              <a:buFont typeface="Wingdings" panose="05000000000000000000" pitchFamily="2" charset="2"/>
              <a:buChar char="ü"/>
            </a:pPr>
            <a:r>
              <a:rPr lang="en-US" dirty="0"/>
              <a:t>No end user can do dynamic SQL updates to production.  Dynamic READ access is highly restricted.</a:t>
            </a:r>
          </a:p>
          <a:p>
            <a:pPr marL="457200" indent="-457200">
              <a:lnSpc>
                <a:spcPct val="120000"/>
              </a:lnSpc>
              <a:spcBef>
                <a:spcPts val="0"/>
              </a:spcBef>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609600"/>
            <a:ext cx="6804912" cy="1320800"/>
          </a:xfrm>
        </p:spPr>
        <p:txBody>
          <a:bodyPr>
            <a:normAutofit/>
          </a:bodyPr>
          <a:lstStyle/>
          <a:p>
            <a:r>
              <a:rPr lang="en-US" dirty="0">
                <a:solidFill>
                  <a:schemeClr val="accent4"/>
                </a:solidFill>
              </a:rPr>
              <a:t>DB2 Workplan – Getting Serious</a:t>
            </a:r>
          </a:p>
        </p:txBody>
      </p:sp>
      <p:sp>
        <p:nvSpPr>
          <p:cNvPr id="3" name="Content Placeholder 2"/>
          <p:cNvSpPr>
            <a:spLocks noGrp="1"/>
          </p:cNvSpPr>
          <p:nvPr>
            <p:ph idx="1"/>
          </p:nvPr>
        </p:nvSpPr>
        <p:spPr>
          <a:xfrm>
            <a:off x="381000" y="1295400"/>
            <a:ext cx="7162800" cy="5486400"/>
          </a:xfrm>
        </p:spPr>
        <p:txBody>
          <a:bodyPr>
            <a:normAutofit fontScale="92500" lnSpcReduction="20000"/>
          </a:bodyPr>
          <a:lstStyle/>
          <a:p>
            <a:pPr marL="0" indent="0">
              <a:buNone/>
            </a:pPr>
            <a:r>
              <a:rPr lang="en-US" b="1"/>
              <a:t>DSNADM</a:t>
            </a:r>
            <a:r>
              <a:rPr lang="en-US"/>
              <a:t> </a:t>
            </a:r>
            <a:r>
              <a:rPr lang="en-US" dirty="0"/>
              <a:t>– there are 16 special, built-in authorities – some of which logically belong to DBA’s (SYSADM, DBADM, etc.), operators (SYSOPR, etc.), or developers.  The </a:t>
            </a:r>
            <a:r>
              <a:rPr lang="en-US" b="1" dirty="0"/>
              <a:t>DSNADM</a:t>
            </a:r>
            <a:r>
              <a:rPr lang="en-US" dirty="0"/>
              <a:t> resource makes logical groups of these authorities. </a:t>
            </a:r>
          </a:p>
          <a:p>
            <a:pPr marL="0" indent="0">
              <a:buNone/>
            </a:pPr>
            <a:endParaRPr lang="en-US" dirty="0"/>
          </a:p>
          <a:p>
            <a:pPr marL="0" indent="0">
              <a:buNone/>
            </a:pPr>
            <a:r>
              <a:rPr lang="en-US" dirty="0"/>
              <a:t>MDSNSM gives you the ability to very granularly give authorities such as ARCHIVE, BINDADD, BINDAGENT, DISPLAY, MONITOR, STOPALL, TRACE, etc.  </a:t>
            </a:r>
          </a:p>
          <a:p>
            <a:pPr marL="0" indent="0">
              <a:buNone/>
            </a:pPr>
            <a:endParaRPr lang="en-US" dirty="0"/>
          </a:p>
          <a:p>
            <a:pPr marL="0" indent="0">
              <a:buNone/>
            </a:pPr>
            <a:r>
              <a:rPr lang="en-US" dirty="0"/>
              <a:t>Most likely, you will have DSNADM.SYSOPR for your operations personnel, if your DBA’s are not SYSADM they will need BINDAGENT /BINDADD (or whoever migrates programs to production), ARCHIVE, BSDS, CREATEALIAS, and STOPALL.  </a:t>
            </a:r>
          </a:p>
          <a:p>
            <a:pPr marL="0" indent="0">
              <a:buNone/>
            </a:pPr>
            <a:endParaRPr lang="en-US" dirty="0"/>
          </a:p>
          <a:p>
            <a:pPr marL="0" indent="0">
              <a:buNone/>
            </a:pPr>
            <a:r>
              <a:rPr lang="en-US" dirty="0"/>
              <a:t>Give developers DISPLAY/MONITOR authorities as needed.   Consider letting them read the SYSIBM tables.</a:t>
            </a:r>
          </a:p>
          <a:p>
            <a:pPr marL="0" indent="0">
              <a:buNone/>
            </a:pPr>
            <a:endParaRPr lang="en-US" dirty="0"/>
          </a:p>
          <a:p>
            <a:pPr marL="0" indent="0">
              <a:buNone/>
            </a:pPr>
            <a:r>
              <a:rPr lang="en-US" dirty="0"/>
              <a:t>It is CRITICAL that you understand what each of these functions do, who needs it, and give it to them as needed.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804912" cy="1320800"/>
          </a:xfrm>
        </p:spPr>
        <p:txBody>
          <a:bodyPr>
            <a:noAutofit/>
          </a:bodyPr>
          <a:lstStyle/>
          <a:p>
            <a:r>
              <a:rPr lang="en-US" sz="3200" dirty="0">
                <a:solidFill>
                  <a:schemeClr val="accent4"/>
                </a:solidFill>
              </a:rPr>
              <a:t>DB2 Workplan – Low-Hanging Fruit</a:t>
            </a:r>
          </a:p>
        </p:txBody>
      </p:sp>
      <p:sp>
        <p:nvSpPr>
          <p:cNvPr id="3" name="Content Placeholder 2"/>
          <p:cNvSpPr>
            <a:spLocks noGrp="1"/>
          </p:cNvSpPr>
          <p:nvPr>
            <p:ph idx="1"/>
          </p:nvPr>
        </p:nvSpPr>
        <p:spPr>
          <a:xfrm>
            <a:off x="609598" y="1143000"/>
            <a:ext cx="7467601" cy="5638800"/>
          </a:xfrm>
        </p:spPr>
        <p:txBody>
          <a:bodyPr>
            <a:normAutofit fontScale="92500" lnSpcReduction="10000"/>
          </a:bodyPr>
          <a:lstStyle/>
          <a:p>
            <a:pPr>
              <a:buFont typeface="Wingdings" panose="05000000000000000000" pitchFamily="2" charset="2"/>
              <a:buChar char="ü"/>
            </a:pPr>
            <a:r>
              <a:rPr lang="en-US" sz="2600" b="1" dirty="0"/>
              <a:t>DSNR</a:t>
            </a:r>
            <a:r>
              <a:rPr lang="en-US" sz="2600" dirty="0"/>
              <a:t> – This does not have a DB2 equivalent function.  Who in your company can connect directly to DB2 to do dynamic SQL or DDL?  They need to be here for each subsystem.  This is the “front door” access, along with:</a:t>
            </a:r>
          </a:p>
          <a:p>
            <a:pPr lvl="1">
              <a:lnSpc>
                <a:spcPct val="120000"/>
              </a:lnSpc>
              <a:spcBef>
                <a:spcPts val="0"/>
              </a:spcBef>
              <a:buClr>
                <a:srgbClr val="FF0000"/>
              </a:buClr>
              <a:buFont typeface="Wingdings" panose="05000000000000000000" pitchFamily="2" charset="2"/>
              <a:buChar char="Ø"/>
            </a:pPr>
            <a:r>
              <a:rPr lang="en-US" sz="2500" dirty="0"/>
              <a:t>DSNR      DB2P.BATCH           </a:t>
            </a:r>
          </a:p>
          <a:p>
            <a:pPr lvl="1">
              <a:lnSpc>
                <a:spcPct val="120000"/>
              </a:lnSpc>
              <a:spcBef>
                <a:spcPts val="0"/>
              </a:spcBef>
              <a:buClr>
                <a:srgbClr val="FF0000"/>
              </a:buClr>
              <a:buFont typeface="Wingdings" panose="05000000000000000000" pitchFamily="2" charset="2"/>
              <a:buChar char="Ø"/>
            </a:pPr>
            <a:r>
              <a:rPr lang="en-US" sz="2500" dirty="0"/>
              <a:t>DSNR      DB2P.DIST            </a:t>
            </a:r>
          </a:p>
          <a:p>
            <a:pPr lvl="1">
              <a:lnSpc>
                <a:spcPct val="120000"/>
              </a:lnSpc>
              <a:spcBef>
                <a:spcPts val="0"/>
              </a:spcBef>
              <a:buClr>
                <a:srgbClr val="FF0000"/>
              </a:buClr>
              <a:buFont typeface="Wingdings" panose="05000000000000000000" pitchFamily="2" charset="2"/>
              <a:buChar char="Ø"/>
            </a:pPr>
            <a:r>
              <a:rPr lang="en-US" sz="2500" dirty="0"/>
              <a:t>DSNR      DB2P.RRSAF           </a:t>
            </a:r>
          </a:p>
          <a:p>
            <a:pPr lvl="1">
              <a:lnSpc>
                <a:spcPct val="120000"/>
              </a:lnSpc>
              <a:spcBef>
                <a:spcPts val="0"/>
              </a:spcBef>
              <a:buClr>
                <a:srgbClr val="FF0000"/>
              </a:buClr>
              <a:buFont typeface="Wingdings" panose="05000000000000000000" pitchFamily="2" charset="2"/>
              <a:buChar char="Ø"/>
            </a:pPr>
            <a:r>
              <a:rPr lang="en-US" sz="2500" dirty="0"/>
              <a:t>MDSNPK  DB2P.NULLID.*.EXECUTE</a:t>
            </a:r>
          </a:p>
          <a:p>
            <a:pPr lvl="1">
              <a:lnSpc>
                <a:spcPct val="120000"/>
              </a:lnSpc>
              <a:spcBef>
                <a:spcPts val="0"/>
              </a:spcBef>
              <a:buClr>
                <a:srgbClr val="FF0000"/>
              </a:buClr>
              <a:buFont typeface="Wingdings" panose="05000000000000000000" pitchFamily="2" charset="2"/>
              <a:buChar char="Ø"/>
            </a:pPr>
            <a:r>
              <a:rPr lang="en-US" sz="2500" dirty="0"/>
              <a:t>MDSNPN  DB2P.DSNTEP2*.EXECUTE</a:t>
            </a:r>
          </a:p>
          <a:p>
            <a:pPr lvl="1">
              <a:lnSpc>
                <a:spcPct val="120000"/>
              </a:lnSpc>
              <a:spcBef>
                <a:spcPts val="0"/>
              </a:spcBef>
              <a:buClr>
                <a:srgbClr val="FF0000"/>
              </a:buClr>
              <a:buFont typeface="Wingdings" panose="05000000000000000000" pitchFamily="2" charset="2"/>
              <a:buChar char="Ø"/>
            </a:pPr>
            <a:r>
              <a:rPr lang="en-US" sz="2500" dirty="0"/>
              <a:t>MDSNPN  DB2P.FOP1130.EXECUTE        </a:t>
            </a:r>
          </a:p>
          <a:p>
            <a:pPr lvl="1">
              <a:lnSpc>
                <a:spcPct val="120000"/>
              </a:lnSpc>
              <a:spcBef>
                <a:spcPts val="0"/>
              </a:spcBef>
              <a:buClr>
                <a:srgbClr val="FF0000"/>
              </a:buClr>
              <a:buFont typeface="Wingdings" panose="05000000000000000000" pitchFamily="2" charset="2"/>
              <a:buChar char="Ø"/>
            </a:pPr>
            <a:r>
              <a:rPr lang="en-US" sz="2500" dirty="0"/>
              <a:t>MDSNSP   DB2P.SYSIBM.*.EXECUTE       </a:t>
            </a:r>
          </a:p>
          <a:p>
            <a:pPr lvl="1">
              <a:lnSpc>
                <a:spcPct val="120000"/>
              </a:lnSpc>
              <a:spcBef>
                <a:spcPts val="0"/>
              </a:spcBef>
              <a:buClr>
                <a:srgbClr val="FF0000"/>
              </a:buClr>
              <a:buFont typeface="Wingdings" panose="05000000000000000000" pitchFamily="2" charset="2"/>
              <a:buChar char="Ø"/>
            </a:pPr>
            <a:r>
              <a:rPr lang="en-US" sz="2500" dirty="0"/>
              <a:t>MDSNSP   DB2P.SYSPROC.*.EXECUTE      </a:t>
            </a:r>
          </a:p>
          <a:p>
            <a:pPr lvl="1">
              <a:lnSpc>
                <a:spcPct val="120000"/>
              </a:lnSpc>
              <a:spcBef>
                <a:spcPts val="0"/>
              </a:spcBef>
              <a:buClr>
                <a:srgbClr val="FF0000"/>
              </a:buClr>
              <a:buFont typeface="Wingdings" panose="05000000000000000000" pitchFamily="2" charset="2"/>
              <a:buChar char="Ø"/>
            </a:pPr>
            <a:r>
              <a:rPr lang="en-US" sz="2500" dirty="0"/>
              <a:t>MDSNTB   DB2P.SYSIBM.*.SELECT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08" y="228600"/>
            <a:ext cx="7080406" cy="1320800"/>
          </a:xfrm>
        </p:spPr>
        <p:txBody>
          <a:bodyPr>
            <a:normAutofit/>
          </a:bodyPr>
          <a:lstStyle/>
          <a:p>
            <a:r>
              <a:rPr lang="en-US" dirty="0">
                <a:solidFill>
                  <a:schemeClr val="accent4"/>
                </a:solidFill>
              </a:rPr>
              <a:t>DB2 Workplan – A Light?  </a:t>
            </a:r>
            <a:br>
              <a:rPr lang="en-US" dirty="0">
                <a:solidFill>
                  <a:schemeClr val="accent4"/>
                </a:solidFill>
              </a:rPr>
            </a:br>
            <a:r>
              <a:rPr lang="en-US" sz="2400" dirty="0">
                <a:solidFill>
                  <a:schemeClr val="accent4"/>
                </a:solidFill>
              </a:rPr>
              <a:t>Or a train?</a:t>
            </a:r>
            <a:endParaRPr lang="en-US" dirty="0">
              <a:solidFill>
                <a:schemeClr val="accent4"/>
              </a:solidFill>
            </a:endParaRPr>
          </a:p>
        </p:txBody>
      </p:sp>
      <p:sp>
        <p:nvSpPr>
          <p:cNvPr id="3" name="Content Placeholder 2"/>
          <p:cNvSpPr>
            <a:spLocks noGrp="1"/>
          </p:cNvSpPr>
          <p:nvPr>
            <p:ph idx="1"/>
          </p:nvPr>
        </p:nvSpPr>
        <p:spPr>
          <a:xfrm>
            <a:off x="381000" y="1447800"/>
            <a:ext cx="6928006" cy="4953000"/>
          </a:xfrm>
        </p:spPr>
        <p:txBody>
          <a:bodyPr>
            <a:normAutofit fontScale="25000" lnSpcReduction="20000"/>
          </a:bodyPr>
          <a:lstStyle/>
          <a:p>
            <a:pPr marL="0" indent="0">
              <a:buNone/>
            </a:pPr>
            <a:r>
              <a:rPr lang="en-US" sz="4000" dirty="0"/>
              <a:t>Run the “DB2 to RACF Migration Tool” </a:t>
            </a:r>
          </a:p>
          <a:p>
            <a:pPr marL="0" indent="0">
              <a:buNone/>
            </a:pPr>
            <a:endParaRPr lang="en-US" sz="3600" dirty="0"/>
          </a:p>
          <a:p>
            <a:pPr marL="320040" lvl="1" indent="0">
              <a:lnSpc>
                <a:spcPct val="120000"/>
              </a:lnSpc>
              <a:spcBef>
                <a:spcPts val="0"/>
              </a:spcBef>
              <a:buNone/>
            </a:pPr>
            <a:r>
              <a:rPr lang="en-US" sz="3600" dirty="0"/>
              <a:t>//STEP1    EXEC PGM=IKJEFT1B,PARM='RACFDB2'                             </a:t>
            </a:r>
          </a:p>
          <a:p>
            <a:pPr marL="320040" lvl="1" indent="0">
              <a:lnSpc>
                <a:spcPct val="120000"/>
              </a:lnSpc>
              <a:spcBef>
                <a:spcPts val="0"/>
              </a:spcBef>
              <a:buNone/>
            </a:pPr>
            <a:r>
              <a:rPr lang="en-US" sz="3600" dirty="0"/>
              <a:t>//SYSEXEC   DD DISP=SHR,DSN=SYSU.ISPFUSER.ISPCLIB                       </a:t>
            </a:r>
          </a:p>
          <a:p>
            <a:pPr marL="320040" lvl="1" indent="0">
              <a:lnSpc>
                <a:spcPct val="120000"/>
              </a:lnSpc>
              <a:spcBef>
                <a:spcPts val="0"/>
              </a:spcBef>
              <a:buNone/>
            </a:pPr>
            <a:r>
              <a:rPr lang="en-US" sz="3600" dirty="0"/>
              <a:t>//SYSPROC   DD DISP=SHR,DSN=SYSU.ISPFUSER.ISPCLIB                       </a:t>
            </a:r>
          </a:p>
          <a:p>
            <a:pPr marL="320040" lvl="1" indent="0">
              <a:lnSpc>
                <a:spcPct val="120000"/>
              </a:lnSpc>
              <a:spcBef>
                <a:spcPts val="0"/>
              </a:spcBef>
              <a:buNone/>
            </a:pPr>
            <a:r>
              <a:rPr lang="en-US" sz="3600" dirty="0"/>
              <a:t>//CLIST     DD DISP=(NEW,CATLG),DSN=TKNA.DB26.CONVCLST.DATA,            </a:t>
            </a:r>
          </a:p>
          <a:p>
            <a:pPr marL="320040" lvl="1" indent="0">
              <a:lnSpc>
                <a:spcPct val="120000"/>
              </a:lnSpc>
              <a:spcBef>
                <a:spcPts val="0"/>
              </a:spcBef>
              <a:buNone/>
            </a:pPr>
            <a:r>
              <a:rPr lang="en-US" sz="3600" dirty="0"/>
              <a:t>//             UNIT=SYSALLDA,SPACE=(CYL,(1,1)),DCB=(RECFM=VB,LRECL=255) </a:t>
            </a:r>
          </a:p>
          <a:p>
            <a:pPr marL="320040" lvl="1" indent="0">
              <a:lnSpc>
                <a:spcPct val="120000"/>
              </a:lnSpc>
              <a:spcBef>
                <a:spcPts val="0"/>
              </a:spcBef>
              <a:buNone/>
            </a:pPr>
            <a:r>
              <a:rPr lang="en-US" sz="3600" dirty="0"/>
              <a:t>//OPTCLST   DD DISP=(NEW,CATLG),DSN=TKNA.DB26.OPTCLST.DATA,             </a:t>
            </a:r>
          </a:p>
          <a:p>
            <a:pPr marL="320040" lvl="1" indent="0">
              <a:lnSpc>
                <a:spcPct val="120000"/>
              </a:lnSpc>
              <a:spcBef>
                <a:spcPts val="0"/>
              </a:spcBef>
              <a:buNone/>
            </a:pPr>
            <a:r>
              <a:rPr lang="en-US" sz="3600" dirty="0"/>
              <a:t>//             UNIT=SYSALLDA,SPACE=(CYL,(1,1)),DCB=(RECFM=VB,LRECL=255) </a:t>
            </a:r>
          </a:p>
          <a:p>
            <a:pPr marL="320040" lvl="1" indent="0">
              <a:lnSpc>
                <a:spcPct val="120000"/>
              </a:lnSpc>
              <a:spcBef>
                <a:spcPts val="0"/>
              </a:spcBef>
              <a:buNone/>
            </a:pPr>
            <a:r>
              <a:rPr lang="en-US" sz="3600" dirty="0"/>
              <a:t>//SYSTSPRT  DD SYSOUT=*                                                 </a:t>
            </a:r>
          </a:p>
          <a:p>
            <a:pPr marL="320040" lvl="1" indent="0">
              <a:lnSpc>
                <a:spcPct val="120000"/>
              </a:lnSpc>
              <a:spcBef>
                <a:spcPts val="0"/>
              </a:spcBef>
              <a:buNone/>
            </a:pPr>
            <a:r>
              <a:rPr lang="en-US" sz="3600" dirty="0"/>
              <a:t>//SYSTSIN   DD *                                                        </a:t>
            </a:r>
          </a:p>
          <a:p>
            <a:pPr marL="320040" lvl="1" indent="0">
              <a:lnSpc>
                <a:spcPct val="120000"/>
              </a:lnSpc>
              <a:spcBef>
                <a:spcPts val="0"/>
              </a:spcBef>
              <a:buNone/>
            </a:pPr>
            <a:r>
              <a:rPr lang="en-US" sz="3600" dirty="0"/>
              <a:t>  EXECUTIL SEARCHDD(YES)                                                </a:t>
            </a:r>
          </a:p>
          <a:p>
            <a:pPr marL="320040" lvl="1" indent="0">
              <a:lnSpc>
                <a:spcPct val="120000"/>
              </a:lnSpc>
              <a:spcBef>
                <a:spcPts val="0"/>
              </a:spcBef>
              <a:buNone/>
            </a:pPr>
            <a:r>
              <a:rPr lang="en-US" sz="3600" dirty="0"/>
              <a:t>  %RACFDB2 GRPADM4 DSN   DB26     2                                     </a:t>
            </a:r>
          </a:p>
          <a:p>
            <a:pPr marL="320040" lvl="1" indent="0">
              <a:lnSpc>
                <a:spcPct val="120000"/>
              </a:lnSpc>
              <a:spcBef>
                <a:spcPts val="0"/>
              </a:spcBef>
              <a:buNone/>
            </a:pPr>
            <a:r>
              <a:rPr lang="en-US" sz="3600" dirty="0"/>
              <a:t>//*        OWNER  SSID CLASSMNT MODEL CHAROPT</a:t>
            </a:r>
          </a:p>
          <a:p>
            <a:pPr marL="0" indent="0">
              <a:lnSpc>
                <a:spcPct val="120000"/>
              </a:lnSpc>
              <a:spcBef>
                <a:spcPts val="0"/>
              </a:spcBef>
              <a:buNone/>
            </a:pPr>
            <a:endParaRPr lang="en-US" sz="3200" dirty="0"/>
          </a:p>
          <a:p>
            <a:pPr marL="0" indent="0">
              <a:buNone/>
            </a:pPr>
            <a:r>
              <a:rPr lang="en-US" sz="5600" dirty="0"/>
              <a:t>This tool will read the DB2 catalog and produce RACF commands to replace it – with 100% </a:t>
            </a:r>
            <a:r>
              <a:rPr lang="en-US" sz="5600" u="sng" dirty="0"/>
              <a:t>discrete</a:t>
            </a:r>
            <a:r>
              <a:rPr lang="en-US" sz="5600" dirty="0"/>
              <a:t> resource rules!  Nobody wants to do that.  However, it is very good at letting you know exactly what security rules currently exist in your DB2 subsystem.  Run it once per subsystem.  Verify all authorities that currently exist, but particularly the lesser-know authorities (which may be given to “PUBLIC” and converted to UACC(READ)).  </a:t>
            </a:r>
          </a:p>
          <a:p>
            <a:pPr marL="0" indent="0">
              <a:buNone/>
            </a:pPr>
            <a:r>
              <a:rPr lang="en-US" sz="5600" dirty="0"/>
              <a:t>Since DBA’s rarely delete objects, you will likely find a lot of garbage or obsolete data.  GIGO!  It takes a good amount of desk-checking with your DBA’s.  On the other hand, it is very possible (like us) that you will </a:t>
            </a:r>
            <a:r>
              <a:rPr lang="en-US" sz="5600" b="1" dirty="0"/>
              <a:t>NOT </a:t>
            </a:r>
            <a:r>
              <a:rPr lang="en-US" sz="5600" dirty="0"/>
              <a:t>find a lot of special authorities granted – maybe you have a couple SYSADM’s, a few SYSOPR’s, and a few DISPLAY commands and that is all!</a:t>
            </a:r>
          </a:p>
          <a:p>
            <a:pPr marL="0" indent="0">
              <a:buNone/>
            </a:pPr>
            <a:r>
              <a:rPr lang="en-US" sz="5600" dirty="0"/>
              <a:t>It is CRITICAL that you understand what each of these functions do, who needs it, and give it to them as needed.  This is especially true of some of the lesser-known functions such as those built-in to MDNSSM.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1708"/>
            <a:ext cx="7239000" cy="1320800"/>
          </a:xfrm>
        </p:spPr>
        <p:txBody>
          <a:bodyPr>
            <a:normAutofit/>
          </a:bodyPr>
          <a:lstStyle/>
          <a:p>
            <a:r>
              <a:rPr lang="en-US" dirty="0">
                <a:solidFill>
                  <a:schemeClr val="accent4"/>
                </a:solidFill>
              </a:rPr>
              <a:t>DB2 Workplan –Getting Closer!</a:t>
            </a:r>
          </a:p>
        </p:txBody>
      </p:sp>
      <p:sp>
        <p:nvSpPr>
          <p:cNvPr id="3" name="Content Placeholder 2"/>
          <p:cNvSpPr>
            <a:spLocks noGrp="1"/>
          </p:cNvSpPr>
          <p:nvPr>
            <p:ph idx="1"/>
          </p:nvPr>
        </p:nvSpPr>
        <p:spPr>
          <a:xfrm>
            <a:off x="457200" y="952500"/>
            <a:ext cx="6119114" cy="5829300"/>
          </a:xfrm>
        </p:spPr>
        <p:txBody>
          <a:bodyPr>
            <a:normAutofit fontScale="85000" lnSpcReduction="20000"/>
          </a:bodyPr>
          <a:lstStyle/>
          <a:p>
            <a:pPr marL="0" indent="0">
              <a:buNone/>
            </a:pPr>
            <a:r>
              <a:rPr lang="en-US" dirty="0"/>
              <a:t>Our first steps in the work plan was the low-hanging fruit:</a:t>
            </a:r>
          </a:p>
          <a:p>
            <a:pPr marL="514350" indent="-514350">
              <a:buAutoNum type="arabicPeriod"/>
            </a:pPr>
            <a:r>
              <a:rPr lang="en-US" dirty="0"/>
              <a:t>Perform one DB2 subsystem at a time – if you get comfortable, you may do 2 or 3 subsystems at a time.</a:t>
            </a:r>
          </a:p>
          <a:p>
            <a:pPr marL="514350" indent="-514350">
              <a:buAutoNum type="arabicPeriod"/>
            </a:pPr>
            <a:r>
              <a:rPr lang="en-US" dirty="0"/>
              <a:t>Verify DSNZPARM values – update as needed.  Typically this is the same across all subsystems.</a:t>
            </a:r>
          </a:p>
          <a:p>
            <a:pPr marL="514350" indent="-514350">
              <a:buAutoNum type="arabicPeriod"/>
            </a:pPr>
            <a:r>
              <a:rPr lang="en-US" dirty="0"/>
              <a:t>Verify RACF user exit parameters – discuss with SYSPRG or other interested parties – DO NOT YET INSTALL.  Typically, this is the same across all subsystems.</a:t>
            </a:r>
          </a:p>
          <a:p>
            <a:pPr marL="514350" indent="-514350">
              <a:buAutoNum type="arabicPeriod"/>
            </a:pPr>
            <a:r>
              <a:rPr lang="en-US" dirty="0"/>
              <a:t>Install phase 1, “low hanging fruit” classes.  Make your DBA’s who perform DDL, and your Install SYSADM’s, and any system programmers who maintain DB2 a SYSADM in the DSNADM class.  This lets them do everything.  You will likely also have some STC’s in the RACF Conversion Utility report – more than likely, these CICS, Scheduler, or other STC’s have a pretty good reason to be SYSADM.  In other words, unless you are sure, make the RACF DSNADM class match pretty closely with the DB2 SYSADM/DBADM/SYSOPR classes.</a:t>
            </a:r>
          </a:p>
          <a:p>
            <a:pPr marL="514350" indent="-514350">
              <a:buAutoNum type="arabicPeriod"/>
            </a:pPr>
            <a:r>
              <a:rPr lang="en-US" dirty="0"/>
              <a:t>Ensure the DSNADM class is enabled in RACF.  Make sure you do NOT have rules for other subsystems there you do not want.</a:t>
            </a:r>
          </a:p>
          <a:p>
            <a:pPr marL="514350" indent="-514350">
              <a:buAutoNum type="arabicPeriod"/>
            </a:pPr>
            <a:r>
              <a:rPr lang="en-US" dirty="0"/>
              <a:t>Stop/Start your DB2 subsystem.</a:t>
            </a:r>
          </a:p>
          <a:p>
            <a:pPr marL="514350" indent="-514350">
              <a:buAutoNum type="arabicPeriod"/>
            </a:pPr>
            <a:r>
              <a:rPr lang="en-US" dirty="0"/>
              <a:t>Monitor for several days.</a:t>
            </a:r>
          </a:p>
          <a:p>
            <a:pPr marL="514350" indent="-514350">
              <a:buAutoNum type="arabicPeriod"/>
            </a:pPr>
            <a:endParaRPr lang="en-US" dirty="0"/>
          </a:p>
          <a:p>
            <a:pPr marL="0" indent="0">
              <a:buNone/>
            </a:pPr>
            <a:r>
              <a:rPr lang="en-US" dirty="0"/>
              <a:t>Note – if you use a shared RACF database on non-SYSPLEX LPAR’s, these classes need a SETROPTS RACLIST REFRESH and you need to be ready to refresh the LPAR where these DB2’s reside as needed.</a:t>
            </a:r>
          </a:p>
          <a:p>
            <a:pPr marL="0" indent="0">
              <a:buNone/>
            </a:pPr>
            <a:endParaRPr lang="en-US" dirty="0"/>
          </a:p>
          <a:p>
            <a:pPr marL="514350" indent="-514350">
              <a:buNone/>
            </a:pPr>
            <a:endParaRPr lang="en-US" dirty="0"/>
          </a:p>
          <a:p>
            <a:pPr marL="514350" indent="-514350">
              <a:buAutoNum type="arabicPeriod"/>
            </a:pPr>
            <a:endParaRPr lang="en-US" b="1" dirty="0"/>
          </a:p>
          <a:p>
            <a:pPr marL="0" indent="0">
              <a:buNone/>
            </a:pP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6705600" cy="1320800"/>
          </a:xfrm>
        </p:spPr>
        <p:txBody>
          <a:bodyPr>
            <a:normAutofit/>
          </a:bodyPr>
          <a:lstStyle/>
          <a:p>
            <a:r>
              <a:rPr lang="en-US" dirty="0">
                <a:solidFill>
                  <a:schemeClr val="accent4"/>
                </a:solidFill>
              </a:rPr>
              <a:t>DB2 Workplan – Getting Closer!</a:t>
            </a:r>
          </a:p>
        </p:txBody>
      </p:sp>
      <p:sp>
        <p:nvSpPr>
          <p:cNvPr id="3" name="Content Placeholder 2"/>
          <p:cNvSpPr>
            <a:spLocks noGrp="1"/>
          </p:cNvSpPr>
          <p:nvPr>
            <p:ph idx="1"/>
          </p:nvPr>
        </p:nvSpPr>
        <p:spPr>
          <a:xfrm>
            <a:off x="609598" y="762000"/>
            <a:ext cx="6347714" cy="5791200"/>
          </a:xfrm>
        </p:spPr>
        <p:txBody>
          <a:bodyPr>
            <a:normAutofit fontScale="77500" lnSpcReduction="20000"/>
          </a:bodyPr>
          <a:lstStyle/>
          <a:p>
            <a:pPr marL="0" indent="0">
              <a:buNone/>
            </a:pPr>
            <a:r>
              <a:rPr lang="en-US" dirty="0"/>
              <a:t>Continued:</a:t>
            </a:r>
          </a:p>
          <a:p>
            <a:pPr marL="514350" indent="-514350">
              <a:buAutoNum type="arabicPeriod" startAt="8"/>
            </a:pPr>
            <a:r>
              <a:rPr lang="en-US" dirty="0"/>
              <a:t>Install Phase 2, “minor” classes of MDSNUT, MDSNUF, MDSNTS, MDSNSQ, MDSNSG, MDSNSC, MDSNJR, DSNADM, MDSNBP, MDSNSM, and MDSNSP – these were easily identified in our shop.  Leave other DB2 resource classes with no entry which makes the default to DB2 internal security.</a:t>
            </a:r>
          </a:p>
          <a:p>
            <a:pPr marL="514350" indent="-514350">
              <a:buAutoNum type="arabicPeriod" startAt="8"/>
            </a:pPr>
            <a:r>
              <a:rPr lang="en-US" dirty="0"/>
              <a:t>Ensure those classes are active in RACF.</a:t>
            </a:r>
          </a:p>
          <a:p>
            <a:pPr marL="514350" indent="-514350">
              <a:buAutoNum type="arabicPeriod" startAt="8"/>
            </a:pPr>
            <a:r>
              <a:rPr lang="en-US" dirty="0"/>
              <a:t>Stop/start your DB2 subsystem.</a:t>
            </a:r>
          </a:p>
          <a:p>
            <a:pPr marL="514350" indent="-514350">
              <a:buAutoNum type="arabicPeriod" startAt="8"/>
            </a:pPr>
            <a:endParaRPr lang="en-US" dirty="0"/>
          </a:p>
          <a:p>
            <a:pPr marL="0" indent="0">
              <a:buNone/>
            </a:pPr>
            <a:r>
              <a:rPr lang="en-US" dirty="0"/>
              <a:t>We had very little activity in these classes, even from the RACF Conversion Utility  report – or, the people who needed these functions were already SYSADM/DBADM and inherited these functions.</a:t>
            </a:r>
          </a:p>
          <a:p>
            <a:pPr marL="0" indent="0">
              <a:buNone/>
            </a:pPr>
            <a:endParaRPr lang="en-US" dirty="0"/>
          </a:p>
          <a:p>
            <a:pPr marL="0" indent="0">
              <a:buNone/>
            </a:pPr>
            <a:r>
              <a:rPr lang="en-US" dirty="0"/>
              <a:t>ALTERNATIVELY, at this point for Non-Production subsystems, you could consider putting each backstop rule – i.e., DSNSQ DB2P.*.*.* ACC(NONE), </a:t>
            </a:r>
            <a:r>
              <a:rPr lang="en-US" u="sng" dirty="0"/>
              <a:t>WARNING ENABLED</a:t>
            </a:r>
            <a:r>
              <a:rPr lang="en-US" dirty="0"/>
              <a:t>.  This may produce two undesirable results which but may be acceptable for your non-production regions:</a:t>
            </a:r>
          </a:p>
          <a:p>
            <a:pPr marL="514350" indent="-514350">
              <a:buFont typeface="+mj-lt"/>
              <a:buAutoNum type="alphaUcPeriod"/>
            </a:pPr>
            <a:r>
              <a:rPr lang="en-US" dirty="0"/>
              <a:t>It may produce </a:t>
            </a:r>
            <a:r>
              <a:rPr lang="en-US" dirty="0" err="1"/>
              <a:t>psuedo</a:t>
            </a:r>
            <a:r>
              <a:rPr lang="en-US" dirty="0"/>
              <a:t>-violations (fake violations) – RACF messages that look a LOT like a real RACF violation message, except one line says “ACCESS PERMITTED – WARN MODE”.  You will see this in batch jobs and CICS transactions.  </a:t>
            </a:r>
          </a:p>
          <a:p>
            <a:pPr marL="514350" indent="-514350">
              <a:buFont typeface="+mj-lt"/>
              <a:buAutoNum type="alphaUcPeriod"/>
            </a:pPr>
            <a:r>
              <a:rPr lang="en-US" dirty="0"/>
              <a:t>It may also give more (potentially, MUCH more) authority to people who did not have it before.  Hence, this is only an option for test regions.  Depending on your activity, you could monitor and take off WARN in a matter of days.</a:t>
            </a:r>
          </a:p>
          <a:p>
            <a:pPr marL="514350" indent="-514350">
              <a:buNone/>
            </a:pPr>
            <a:endParaRPr lang="en-US" dirty="0"/>
          </a:p>
          <a:p>
            <a:pPr marL="514350" indent="-514350">
              <a:buAutoNum type="arabicPeriod"/>
            </a:pPr>
            <a:endParaRPr lang="en-US" b="1" dirty="0"/>
          </a:p>
          <a:p>
            <a:pPr marL="0" indent="0">
              <a:buNone/>
            </a:pP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93800"/>
            <a:ext cx="6347714" cy="1320800"/>
          </a:xfrm>
        </p:spPr>
        <p:txBody>
          <a:bodyPr/>
          <a:lstStyle/>
          <a:p>
            <a:r>
              <a:rPr lang="en-US" dirty="0"/>
              <a:t>Sign in Ice Cream Store</a:t>
            </a:r>
          </a:p>
        </p:txBody>
      </p:sp>
      <p:sp>
        <p:nvSpPr>
          <p:cNvPr id="3" name="TextBox 2"/>
          <p:cNvSpPr txBox="1"/>
          <p:nvPr/>
        </p:nvSpPr>
        <p:spPr>
          <a:xfrm>
            <a:off x="634999" y="2514600"/>
            <a:ext cx="6400800" cy="3477875"/>
          </a:xfrm>
          <a:prstGeom prst="rect">
            <a:avLst/>
          </a:prstGeom>
          <a:noFill/>
        </p:spPr>
        <p:txBody>
          <a:bodyPr wrap="square" rtlCol="0">
            <a:spAutoFit/>
          </a:bodyPr>
          <a:lstStyle/>
          <a:p>
            <a:r>
              <a:rPr lang="en-US" sz="4400" dirty="0">
                <a:solidFill>
                  <a:srgbClr val="FF0000"/>
                </a:solidFill>
              </a:rPr>
              <a:t>We have an agreement with the bank.  We don’t cash checks and they don’t sell ice cream!</a:t>
            </a:r>
          </a:p>
        </p:txBody>
      </p:sp>
      <p:pic>
        <p:nvPicPr>
          <p:cNvPr id="4" name="Picture 3" descr="&lt;strong&gt;Ice Cream Cone&lt;/strong&gt; Chocolate Free Stock Photo - Public Domain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858982"/>
            <a:ext cx="1868963" cy="1678709"/>
          </a:xfrm>
          <a:prstGeom prst="rect">
            <a:avLst/>
          </a:prstGeom>
        </p:spPr>
      </p:pic>
    </p:spTree>
    <p:extLst>
      <p:ext uri="{BB962C8B-B14F-4D97-AF65-F5344CB8AC3E}">
        <p14:creationId xmlns:p14="http://schemas.microsoft.com/office/powerpoint/2010/main" val="3108626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7162800" cy="1320800"/>
          </a:xfrm>
        </p:spPr>
        <p:txBody>
          <a:bodyPr>
            <a:normAutofit/>
          </a:bodyPr>
          <a:lstStyle/>
          <a:p>
            <a:r>
              <a:rPr lang="en-US" dirty="0">
                <a:solidFill>
                  <a:schemeClr val="accent4"/>
                </a:solidFill>
              </a:rPr>
              <a:t>DB2 Workplan –Getting Closer!</a:t>
            </a:r>
          </a:p>
        </p:txBody>
      </p:sp>
      <p:sp>
        <p:nvSpPr>
          <p:cNvPr id="3" name="Content Placeholder 2"/>
          <p:cNvSpPr>
            <a:spLocks noGrp="1"/>
          </p:cNvSpPr>
          <p:nvPr>
            <p:ph idx="1"/>
          </p:nvPr>
        </p:nvSpPr>
        <p:spPr>
          <a:xfrm>
            <a:off x="407543" y="815730"/>
            <a:ext cx="6347714" cy="6042269"/>
          </a:xfrm>
        </p:spPr>
        <p:txBody>
          <a:bodyPr>
            <a:normAutofit fontScale="85000" lnSpcReduction="20000"/>
          </a:bodyPr>
          <a:lstStyle/>
          <a:p>
            <a:pPr marL="0" indent="0">
              <a:buNone/>
            </a:pPr>
            <a:r>
              <a:rPr lang="en-US" dirty="0"/>
              <a:t>Continued:</a:t>
            </a:r>
          </a:p>
          <a:p>
            <a:pPr marL="514350" indent="-514350">
              <a:buFont typeface="+mj-lt"/>
              <a:buAutoNum type="arabicPeriod" startAt="11"/>
            </a:pPr>
            <a:r>
              <a:rPr lang="en-US" dirty="0"/>
              <a:t>Install Phase 3, classes of MDSNCL, MDSNPK, and MDSNPN – collections, packages, and plans.  This is basically the CICS and DB2 utility (inside IT mostly) tasks.  But large CICS shops take note – this could be your major implementation step.  You need to know what value you use in your CICS RCT – what user-ID is used for the CICS -&gt; DB2 call.  In our shop, that was a static ID making this a relatively easy step but many shops have this set to the user-ID of the end user.  Whatever user-ID is used in these DB2 CICS transactions RCT, it MUST have the appropriate EXECUTE authority for its corresponding Collection, Package, or Plan depending on how the DBA’s setup your system.  Again, leave other DB2 resource classes with no entry which makes the default to DB2 internal security.</a:t>
            </a:r>
          </a:p>
          <a:p>
            <a:pPr marL="514350" indent="-514350">
              <a:buFont typeface="+mj-lt"/>
              <a:buAutoNum type="arabicPeriod" startAt="11"/>
            </a:pPr>
            <a:r>
              <a:rPr lang="en-US" dirty="0"/>
              <a:t>Ensure these RACF classes are active.</a:t>
            </a:r>
          </a:p>
          <a:p>
            <a:pPr marL="514350" indent="-514350">
              <a:buFont typeface="+mj-lt"/>
              <a:buAutoNum type="arabicPeriod" startAt="11"/>
            </a:pPr>
            <a:r>
              <a:rPr lang="en-US" dirty="0"/>
              <a:t>Start/Stop your DB2 subsystem.</a:t>
            </a:r>
          </a:p>
          <a:p>
            <a:pPr marL="514350" indent="-514350">
              <a:buFont typeface="+mj-lt"/>
              <a:buAutoNum type="arabicPeriod" startAt="11"/>
            </a:pPr>
            <a:r>
              <a:rPr lang="en-US" dirty="0"/>
              <a:t>Monitor for several days at least.  </a:t>
            </a:r>
          </a:p>
          <a:p>
            <a:pPr marL="0" indent="0">
              <a:buNone/>
            </a:pPr>
            <a:endParaRPr lang="en-US" dirty="0"/>
          </a:p>
          <a:p>
            <a:pPr marL="0" indent="0">
              <a:buNone/>
            </a:pPr>
            <a:r>
              <a:rPr lang="en-US" dirty="0"/>
              <a:t>What do you do if you have major security problems with one of these installations? Your choices are:</a:t>
            </a:r>
          </a:p>
          <a:p>
            <a:pPr marL="514350" indent="-514350">
              <a:buFont typeface="+mj-lt"/>
              <a:buAutoNum type="alphaUcPeriod"/>
            </a:pPr>
            <a:r>
              <a:rPr lang="en-US" dirty="0"/>
              <a:t>Put that class in WARN mode (be aware, excessive authority COULD be given but less so for this class as the DB2 data is not accessed directly).  Fix the problem, remove the WARN.</a:t>
            </a:r>
          </a:p>
          <a:p>
            <a:pPr marL="514350" indent="-514350">
              <a:buFont typeface="+mj-lt"/>
              <a:buAutoNum type="alphaUcPeriod"/>
            </a:pPr>
            <a:r>
              <a:rPr lang="en-US" dirty="0"/>
              <a:t>Open the backstop rule?  It might work, depending on whether or not this is where the violation is occurring.</a:t>
            </a:r>
          </a:p>
          <a:p>
            <a:pPr marL="514350" indent="-514350">
              <a:buFont typeface="+mj-lt"/>
              <a:buAutoNum type="alphaUcPeriod"/>
            </a:pPr>
            <a:r>
              <a:rPr lang="en-US" dirty="0"/>
              <a:t>Disable the resource class – back up.</a:t>
            </a:r>
          </a:p>
          <a:p>
            <a:pPr marL="514350" indent="-514350">
              <a:buAutoNum type="alphaUcPeriod"/>
            </a:pPr>
            <a:endParaRPr lang="en-US" b="1" dirty="0"/>
          </a:p>
          <a:p>
            <a:pPr marL="0" indent="0">
              <a:buNone/>
            </a:pP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923"/>
            <a:ext cx="7239000" cy="1320800"/>
          </a:xfrm>
        </p:spPr>
        <p:txBody>
          <a:bodyPr>
            <a:normAutofit/>
          </a:bodyPr>
          <a:lstStyle/>
          <a:p>
            <a:r>
              <a:rPr lang="en-US" dirty="0">
                <a:solidFill>
                  <a:schemeClr val="accent4"/>
                </a:solidFill>
              </a:rPr>
              <a:t>DB2 Workplan – Almost there!</a:t>
            </a:r>
          </a:p>
        </p:txBody>
      </p:sp>
      <p:sp>
        <p:nvSpPr>
          <p:cNvPr id="3" name="Content Placeholder 2"/>
          <p:cNvSpPr>
            <a:spLocks noGrp="1"/>
          </p:cNvSpPr>
          <p:nvPr>
            <p:ph idx="1"/>
          </p:nvPr>
        </p:nvSpPr>
        <p:spPr>
          <a:xfrm>
            <a:off x="76200" y="838200"/>
            <a:ext cx="7239000" cy="5943600"/>
          </a:xfrm>
        </p:spPr>
        <p:txBody>
          <a:bodyPr>
            <a:normAutofit fontScale="85000" lnSpcReduction="20000"/>
          </a:bodyPr>
          <a:lstStyle/>
          <a:p>
            <a:pPr marL="0" indent="0">
              <a:buNone/>
            </a:pPr>
            <a:r>
              <a:rPr lang="en-US" dirty="0"/>
              <a:t>Continued:</a:t>
            </a:r>
          </a:p>
          <a:p>
            <a:pPr marL="514350" indent="-514350">
              <a:buFont typeface="+mj-lt"/>
              <a:buAutoNum type="arabicPeriod" startAt="15"/>
            </a:pPr>
            <a:r>
              <a:rPr lang="en-US" dirty="0"/>
              <a:t>Install Phase 4, classes of MDSNTB, or tables.  This is the big one for us as the majority of our data access is through dynamic SQL and JDBC via </a:t>
            </a:r>
            <a:r>
              <a:rPr lang="en-US" dirty="0" err="1"/>
              <a:t>WebSphere</a:t>
            </a:r>
            <a:r>
              <a:rPr lang="en-US" dirty="0"/>
              <a:t>.</a:t>
            </a:r>
          </a:p>
          <a:p>
            <a:pPr marL="514350" indent="-514350">
              <a:buFont typeface="+mj-lt"/>
              <a:buAutoNum type="arabicPeriod" startAt="15"/>
            </a:pPr>
            <a:r>
              <a:rPr lang="en-US" dirty="0"/>
              <a:t>Ensure these RACF classes are active.</a:t>
            </a:r>
          </a:p>
          <a:p>
            <a:pPr marL="514350" indent="-514350">
              <a:buFont typeface="+mj-lt"/>
              <a:buAutoNum type="arabicPeriod" startAt="15"/>
            </a:pPr>
            <a:r>
              <a:rPr lang="en-US" dirty="0"/>
              <a:t>Start/Stop your DB2 subsystem.</a:t>
            </a:r>
          </a:p>
          <a:p>
            <a:pPr marL="514350" indent="-514350">
              <a:buFont typeface="+mj-lt"/>
              <a:buAutoNum type="arabicPeriod" startAt="15"/>
            </a:pPr>
            <a:r>
              <a:rPr lang="en-US" dirty="0"/>
              <a:t>Monitor for several days at least.  </a:t>
            </a:r>
          </a:p>
          <a:p>
            <a:pPr marL="0" indent="0">
              <a:buNone/>
            </a:pPr>
            <a:r>
              <a:rPr lang="en-US" dirty="0"/>
              <a:t>We used some of our own “tools” to help us out, including:</a:t>
            </a:r>
          </a:p>
          <a:p>
            <a:pPr marL="514350" indent="-514350">
              <a:buAutoNum type="arabicPeriod"/>
            </a:pPr>
            <a:r>
              <a:rPr lang="en-US" dirty="0"/>
              <a:t>It is important with ALL of these classes to ensure you have done your RACF conversion desk-checking extensively. </a:t>
            </a:r>
          </a:p>
          <a:p>
            <a:pPr marL="514350" indent="-514350">
              <a:buAutoNum type="arabicPeriod"/>
            </a:pPr>
            <a:r>
              <a:rPr lang="en-US" dirty="0"/>
              <a:t>We also ran “custom” SQL’s against the DB2 security tables, loading the data into MS-Excel.  For example, the query </a:t>
            </a:r>
          </a:p>
          <a:p>
            <a:pPr marL="1099566" lvl="2" indent="-514350">
              <a:lnSpc>
                <a:spcPct val="120000"/>
              </a:lnSpc>
              <a:spcBef>
                <a:spcPts val="0"/>
              </a:spcBef>
              <a:buNone/>
            </a:pPr>
            <a:endParaRPr lang="en-US" b="1" dirty="0">
              <a:solidFill>
                <a:srgbClr val="FF0000"/>
              </a:solidFill>
            </a:endParaRPr>
          </a:p>
          <a:p>
            <a:pPr marL="1099566" lvl="2" indent="-514350">
              <a:lnSpc>
                <a:spcPct val="120000"/>
              </a:lnSpc>
              <a:spcBef>
                <a:spcPts val="0"/>
              </a:spcBef>
              <a:buNone/>
            </a:pPr>
            <a:r>
              <a:rPr lang="en-US" b="1" dirty="0">
                <a:solidFill>
                  <a:srgbClr val="FF0000"/>
                </a:solidFill>
              </a:rPr>
              <a:t>SELECT GRANTOR, GRANTEE, SCREATOR, STNAME, DATEGRANTED,TIMEGRANTED, SELECTAUTH, GRANTEDTS               </a:t>
            </a:r>
          </a:p>
          <a:p>
            <a:pPr marL="1099566" lvl="2" indent="-514350">
              <a:lnSpc>
                <a:spcPct val="120000"/>
              </a:lnSpc>
              <a:spcBef>
                <a:spcPts val="0"/>
              </a:spcBef>
              <a:buNone/>
            </a:pPr>
            <a:r>
              <a:rPr lang="en-US" b="1" dirty="0">
                <a:solidFill>
                  <a:srgbClr val="FF0000"/>
                </a:solidFill>
              </a:rPr>
              <a:t>   FROM SYSIBM.SYSTABAUTH                               </a:t>
            </a:r>
          </a:p>
          <a:p>
            <a:pPr marL="1099566" lvl="2" indent="-514350">
              <a:lnSpc>
                <a:spcPct val="120000"/>
              </a:lnSpc>
              <a:spcBef>
                <a:spcPts val="0"/>
              </a:spcBef>
              <a:buNone/>
            </a:pPr>
            <a:r>
              <a:rPr lang="en-US" b="1" dirty="0">
                <a:solidFill>
                  <a:srgbClr val="FF0000"/>
                </a:solidFill>
              </a:rPr>
              <a:t>   WHERE STNAME IN                                      </a:t>
            </a:r>
          </a:p>
          <a:p>
            <a:pPr marL="1099566" lvl="2" indent="-514350">
              <a:lnSpc>
                <a:spcPct val="120000"/>
              </a:lnSpc>
              <a:spcBef>
                <a:spcPts val="0"/>
              </a:spcBef>
              <a:buNone/>
            </a:pPr>
            <a:r>
              <a:rPr lang="en-US" b="1" dirty="0">
                <a:solidFill>
                  <a:srgbClr val="FF0000"/>
                </a:solidFill>
              </a:rPr>
              <a:t>   ('SYSCOLAUTH’,'SYSDBAUTH‘,'SYSPLANAUTH‘,'SYSPACKAUTH‘,'SYSRESAUTH‘,'SYSTABAUTH', 'SYSUSERAUTH') ORDER BY TCREATOR, TTNAME, GRANTOR, DATEGRANTED;</a:t>
            </a:r>
          </a:p>
          <a:p>
            <a:pPr marL="320040" lvl="1" indent="0">
              <a:buNone/>
            </a:pPr>
            <a:r>
              <a:rPr lang="en-US" dirty="0"/>
              <a:t>Will give you a very nice, comma-separated values file which can easily be imported to Excel.  Once there, you can much more easily manipulate this data and look at it from differing views.  We have one of these queries for each DB2 authority.  EMAIL for more info.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Many </a:t>
            </a:r>
            <a:r>
              <a:rPr lang="en-US" dirty="0" err="1">
                <a:solidFill>
                  <a:schemeClr val="accent4"/>
                </a:solidFill>
              </a:rPr>
              <a:t>many</a:t>
            </a:r>
            <a:r>
              <a:rPr lang="en-US" dirty="0">
                <a:solidFill>
                  <a:schemeClr val="accent4"/>
                </a:solidFill>
              </a:rPr>
              <a:t> </a:t>
            </a:r>
            <a:r>
              <a:rPr lang="en-US" dirty="0" err="1">
                <a:solidFill>
                  <a:schemeClr val="accent4"/>
                </a:solidFill>
              </a:rPr>
              <a:t>Gotcha’s</a:t>
            </a:r>
            <a:r>
              <a:rPr lang="en-US" dirty="0">
                <a:solidFill>
                  <a:schemeClr val="accent4"/>
                </a:solidFill>
              </a:rPr>
              <a:t> -- #1</a:t>
            </a:r>
          </a:p>
        </p:txBody>
      </p:sp>
      <p:sp>
        <p:nvSpPr>
          <p:cNvPr id="3" name="Content Placeholder 2"/>
          <p:cNvSpPr>
            <a:spLocks noGrp="1"/>
          </p:cNvSpPr>
          <p:nvPr>
            <p:ph idx="1"/>
          </p:nvPr>
        </p:nvSpPr>
        <p:spPr>
          <a:xfrm>
            <a:off x="603736" y="1488613"/>
            <a:ext cx="6347714" cy="3880773"/>
          </a:xfrm>
        </p:spPr>
        <p:txBody>
          <a:bodyPr/>
          <a:lstStyle/>
          <a:p>
            <a:pPr marL="0" indent="0">
              <a:buNone/>
            </a:pPr>
            <a:r>
              <a:rPr lang="en-US" dirty="0"/>
              <a:t>There is an implicit access granted by ownership – BOTTOM LINE, create and use an SCHEMA that is not the same as anybody’s RACF user or group name!  Life will be much, much simpler!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6237"/>
            <a:ext cx="6347713" cy="1320800"/>
          </a:xfrm>
        </p:spPr>
        <p:txBody>
          <a:bodyPr/>
          <a:lstStyle/>
          <a:p>
            <a:r>
              <a:rPr lang="en-US" dirty="0">
                <a:solidFill>
                  <a:schemeClr val="accent4"/>
                </a:solidFill>
              </a:rPr>
              <a:t>Many </a:t>
            </a:r>
            <a:r>
              <a:rPr lang="en-US" dirty="0" err="1">
                <a:solidFill>
                  <a:schemeClr val="accent4"/>
                </a:solidFill>
              </a:rPr>
              <a:t>many</a:t>
            </a:r>
            <a:r>
              <a:rPr lang="en-US" dirty="0">
                <a:solidFill>
                  <a:schemeClr val="accent4"/>
                </a:solidFill>
              </a:rPr>
              <a:t> </a:t>
            </a:r>
            <a:r>
              <a:rPr lang="en-US" dirty="0" err="1">
                <a:solidFill>
                  <a:schemeClr val="accent4"/>
                </a:solidFill>
              </a:rPr>
              <a:t>Gotcha’s</a:t>
            </a:r>
            <a:r>
              <a:rPr lang="en-US" dirty="0">
                <a:solidFill>
                  <a:schemeClr val="accent4"/>
                </a:solidFill>
              </a:rPr>
              <a:t> -- #2</a:t>
            </a:r>
          </a:p>
        </p:txBody>
      </p:sp>
      <p:sp>
        <p:nvSpPr>
          <p:cNvPr id="3" name="Content Placeholder 2"/>
          <p:cNvSpPr>
            <a:spLocks noGrp="1"/>
          </p:cNvSpPr>
          <p:nvPr>
            <p:ph idx="1"/>
          </p:nvPr>
        </p:nvSpPr>
        <p:spPr>
          <a:xfrm>
            <a:off x="304800" y="914400"/>
            <a:ext cx="6652513" cy="5787363"/>
          </a:xfrm>
        </p:spPr>
        <p:txBody>
          <a:bodyPr>
            <a:normAutofit fontScale="92500" lnSpcReduction="10000"/>
          </a:bodyPr>
          <a:lstStyle/>
          <a:p>
            <a:pPr marL="0" indent="0">
              <a:buNone/>
            </a:pPr>
            <a:r>
              <a:rPr lang="en-US" b="1" dirty="0"/>
              <a:t>The RACF module return codes:</a:t>
            </a:r>
          </a:p>
          <a:p>
            <a:pPr marL="0" indent="0">
              <a:buNone/>
            </a:pPr>
            <a:endParaRPr lang="en-US" sz="1400" b="1" dirty="0"/>
          </a:p>
          <a:p>
            <a:pPr marL="0" indent="0">
              <a:buNone/>
            </a:pPr>
            <a:r>
              <a:rPr lang="en-US" sz="1400" b="1" dirty="0"/>
              <a:t>If the return code from a </a:t>
            </a:r>
            <a:r>
              <a:rPr lang="en-US" sz="1400" b="1" u="sng" dirty="0"/>
              <a:t>RACF object </a:t>
            </a:r>
            <a:r>
              <a:rPr lang="en-US" sz="1400" b="1" dirty="0"/>
              <a:t>(i.e., table) object profile is zero, the access is allowed.</a:t>
            </a:r>
          </a:p>
          <a:p>
            <a:pPr marL="0" indent="0">
              <a:buNone/>
            </a:pPr>
            <a:endParaRPr lang="en-US" sz="1400" b="1" dirty="0"/>
          </a:p>
          <a:p>
            <a:pPr marL="0" indent="0">
              <a:buNone/>
            </a:pPr>
            <a:r>
              <a:rPr lang="en-US" sz="1400" b="1" dirty="0"/>
              <a:t>If the return code from a </a:t>
            </a:r>
            <a:r>
              <a:rPr lang="en-US" sz="1400" b="1" u="sng" dirty="0"/>
              <a:t>RACF administrative profile </a:t>
            </a:r>
            <a:r>
              <a:rPr lang="en-US" sz="1400" b="1" dirty="0"/>
              <a:t>(i.e., SYSADM) is zero, the access is allowed.</a:t>
            </a:r>
          </a:p>
          <a:p>
            <a:pPr marL="0" indent="0">
              <a:buNone/>
            </a:pPr>
            <a:endParaRPr lang="en-US" sz="1400" b="1" dirty="0"/>
          </a:p>
          <a:p>
            <a:pPr marL="0" indent="0">
              <a:buNone/>
            </a:pPr>
            <a:r>
              <a:rPr lang="en-US" sz="1400" b="1" dirty="0"/>
              <a:t>If the return code from a RACF </a:t>
            </a:r>
            <a:r>
              <a:rPr lang="en-US" sz="1400" b="1" u="sng" dirty="0"/>
              <a:t>object</a:t>
            </a:r>
            <a:r>
              <a:rPr lang="en-US" sz="1400" b="1" dirty="0"/>
              <a:t> profile (i.e., table) is 4 (i.e., the class is active, but the resource is not defined), then the return code from the </a:t>
            </a:r>
            <a:r>
              <a:rPr lang="en-US" sz="1400" b="1" u="sng" dirty="0"/>
              <a:t>administrative profile </a:t>
            </a:r>
            <a:r>
              <a:rPr lang="en-US" sz="1400" b="1" dirty="0"/>
              <a:t>(i.e., SYSADM) may:</a:t>
            </a:r>
          </a:p>
          <a:p>
            <a:pPr marL="605790" lvl="1">
              <a:buFont typeface="Wingdings" panose="05000000000000000000" pitchFamily="2" charset="2"/>
              <a:buChar char="ü"/>
            </a:pPr>
            <a:r>
              <a:rPr lang="en-US" sz="1400" b="1" dirty="0"/>
              <a:t>Allow/Deny access in RACF (RC=0/8), if not found,</a:t>
            </a:r>
          </a:p>
          <a:p>
            <a:pPr marL="605790" lvl="1">
              <a:buFont typeface="Wingdings" panose="05000000000000000000" pitchFamily="2" charset="2"/>
              <a:buChar char="ü"/>
            </a:pPr>
            <a:r>
              <a:rPr lang="en-US" sz="1400" b="1" dirty="0"/>
              <a:t>Defer to DB2 (RC=0/8)</a:t>
            </a:r>
          </a:p>
          <a:p>
            <a:pPr marL="320040" lvl="1" indent="0"/>
            <a:endParaRPr lang="en-US" sz="1000" b="1" dirty="0"/>
          </a:p>
          <a:p>
            <a:pPr marL="0" indent="0">
              <a:buNone/>
            </a:pPr>
            <a:r>
              <a:rPr lang="en-US" sz="1400" b="1" dirty="0"/>
              <a:t>If the return code from a </a:t>
            </a:r>
            <a:r>
              <a:rPr lang="en-US" sz="1400" b="1" u="sng" dirty="0"/>
              <a:t>RACF object </a:t>
            </a:r>
            <a:r>
              <a:rPr lang="en-US" sz="1400" b="1" dirty="0"/>
              <a:t>profile (i.e., table) is 8 (access denied in RACF), then the return code from an </a:t>
            </a:r>
            <a:r>
              <a:rPr lang="en-US" sz="1400" b="1" u="sng" dirty="0"/>
              <a:t>administrative profile </a:t>
            </a:r>
            <a:r>
              <a:rPr lang="en-US" sz="1400" b="1" dirty="0"/>
              <a:t>(i.e., SYSADM) may:</a:t>
            </a:r>
          </a:p>
          <a:p>
            <a:pPr marL="605790" lvl="1">
              <a:buFont typeface="Wingdings" panose="05000000000000000000" pitchFamily="2" charset="2"/>
              <a:buChar char="ü"/>
            </a:pPr>
            <a:r>
              <a:rPr lang="en-US" sz="1400" b="1" dirty="0"/>
              <a:t>Allow/Deny access in RACF (RC=0/8), if not found</a:t>
            </a:r>
          </a:p>
          <a:p>
            <a:pPr marL="605790" lvl="1">
              <a:buFont typeface="Wingdings" panose="05000000000000000000" pitchFamily="2" charset="2"/>
              <a:buChar char="ü"/>
            </a:pPr>
            <a:r>
              <a:rPr lang="en-US" sz="1400" b="1" dirty="0"/>
              <a:t>Defer to DB2 (RC=0/8)</a:t>
            </a:r>
          </a:p>
          <a:p>
            <a:pPr marL="0" indent="0"/>
            <a:endParaRPr lang="en-US" sz="1400" b="1" dirty="0"/>
          </a:p>
          <a:p>
            <a:pPr marL="0" indent="0">
              <a:buNone/>
            </a:pPr>
            <a:r>
              <a:rPr lang="en-US" sz="1400" b="1" dirty="0">
                <a:highlight>
                  <a:srgbClr val="FFFF00"/>
                </a:highlight>
              </a:rPr>
              <a:t>BOTTOM LINE -- Always create backstops in each resource class,  i.e., MDSNTB DB2P.*.*.*  ACC(NONE)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347713" cy="1320800"/>
          </a:xfrm>
        </p:spPr>
        <p:txBody>
          <a:bodyPr/>
          <a:lstStyle/>
          <a:p>
            <a:r>
              <a:rPr lang="en-US" dirty="0">
                <a:solidFill>
                  <a:schemeClr val="accent4"/>
                </a:solidFill>
              </a:rPr>
              <a:t>Many </a:t>
            </a:r>
            <a:r>
              <a:rPr lang="en-US" dirty="0" err="1">
                <a:solidFill>
                  <a:schemeClr val="accent4"/>
                </a:solidFill>
              </a:rPr>
              <a:t>many</a:t>
            </a:r>
            <a:r>
              <a:rPr lang="en-US" dirty="0">
                <a:solidFill>
                  <a:schemeClr val="accent4"/>
                </a:solidFill>
              </a:rPr>
              <a:t> </a:t>
            </a:r>
            <a:r>
              <a:rPr lang="en-US" dirty="0" err="1">
                <a:solidFill>
                  <a:schemeClr val="accent4"/>
                </a:solidFill>
              </a:rPr>
              <a:t>Gotcha’s</a:t>
            </a:r>
            <a:r>
              <a:rPr lang="en-US" dirty="0">
                <a:solidFill>
                  <a:schemeClr val="accent4"/>
                </a:solidFill>
              </a:rPr>
              <a:t> -- #3</a:t>
            </a:r>
          </a:p>
        </p:txBody>
      </p:sp>
      <p:sp>
        <p:nvSpPr>
          <p:cNvPr id="3" name="Content Placeholder 2"/>
          <p:cNvSpPr>
            <a:spLocks noGrp="1"/>
          </p:cNvSpPr>
          <p:nvPr>
            <p:ph idx="1"/>
          </p:nvPr>
        </p:nvSpPr>
        <p:spPr>
          <a:xfrm>
            <a:off x="381000" y="914400"/>
            <a:ext cx="6347714" cy="5715000"/>
          </a:xfrm>
        </p:spPr>
        <p:txBody>
          <a:bodyPr>
            <a:normAutofit/>
          </a:bodyPr>
          <a:lstStyle/>
          <a:p>
            <a:pPr marL="0" indent="0">
              <a:buNone/>
            </a:pPr>
            <a:r>
              <a:rPr lang="en-US" b="1" dirty="0"/>
              <a:t>Exactly, which class is being used to SELECT table DB2P.DBA.PAY_MAST?</a:t>
            </a:r>
          </a:p>
          <a:p>
            <a:pPr marL="0" indent="0">
              <a:buNone/>
            </a:pPr>
            <a:r>
              <a:rPr lang="en-US" sz="1400" b="1" dirty="0"/>
              <a:t>Is the primary or secondary auth-ID the owner of the object?  If yes, access is granted.</a:t>
            </a:r>
          </a:p>
          <a:p>
            <a:pPr marL="400050" lvl="1" indent="0">
              <a:buNone/>
            </a:pPr>
            <a:r>
              <a:rPr lang="en-US" sz="1200" b="1" dirty="0">
                <a:solidFill>
                  <a:srgbClr val="FF0000"/>
                </a:solidFill>
              </a:rPr>
              <a:t>Is the primary or secondary auth-ID granted MDSNTB DB2P.DBA.PAYMAST.SELECT?  If yes, access is granted (RC=0);  </a:t>
            </a:r>
          </a:p>
          <a:p>
            <a:pPr marL="400050" lvl="1" indent="0">
              <a:buNone/>
            </a:pPr>
            <a:r>
              <a:rPr lang="en-US" sz="1200" b="1" dirty="0">
                <a:solidFill>
                  <a:srgbClr val="FF0000"/>
                </a:solidFill>
              </a:rPr>
              <a:t>If no, administrative authorities (i.e., SYSADM) is checked (RC=0/4/8)</a:t>
            </a:r>
          </a:p>
          <a:p>
            <a:pPr marL="400050" lvl="1" indent="0">
              <a:buNone/>
            </a:pPr>
            <a:r>
              <a:rPr lang="en-US" sz="1200" b="1" dirty="0">
                <a:solidFill>
                  <a:srgbClr val="FF0000"/>
                </a:solidFill>
              </a:rPr>
              <a:t>If undefined, set RC=4 and defer to DB2 native security.</a:t>
            </a:r>
          </a:p>
          <a:p>
            <a:pPr marL="0" indent="0">
              <a:buNone/>
            </a:pPr>
            <a:r>
              <a:rPr lang="en-US" sz="1400" b="1" dirty="0"/>
              <a:t>Does the primary or secondary auth-ID have DBADM to </a:t>
            </a:r>
            <a:r>
              <a:rPr lang="en-US" sz="1400" b="1" dirty="0" err="1"/>
              <a:t>subsystem.schema</a:t>
            </a:r>
            <a:r>
              <a:rPr lang="en-US" sz="1400" b="1" dirty="0"/>
              <a:t> DB2P.DBA?  If yes, access is granted.  Otherwise, continue.</a:t>
            </a:r>
          </a:p>
          <a:p>
            <a:pPr marL="0" indent="0">
              <a:buNone/>
            </a:pPr>
            <a:r>
              <a:rPr lang="en-US" sz="1400" b="1" dirty="0"/>
              <a:t>Does the primary or secondary auth-ID have SYSADM for DB2P?  If yes, access is granted.  </a:t>
            </a:r>
          </a:p>
          <a:p>
            <a:pPr marL="0" indent="0">
              <a:buNone/>
            </a:pPr>
            <a:r>
              <a:rPr lang="en-US" sz="1400" b="1" dirty="0"/>
              <a:t>If no RC=8 (access denied) is encountered, the system looks for any RC=4 – if so, the security decision is deferred to DB2 Catalogs.  If the end RC=0, access is granted.</a:t>
            </a:r>
          </a:p>
          <a:p>
            <a:pPr marL="0" indent="0">
              <a:buNone/>
            </a:pPr>
            <a:endParaRPr lang="en-US" sz="1400" b="1" dirty="0"/>
          </a:p>
          <a:p>
            <a:pPr marL="0" indent="0">
              <a:buNone/>
            </a:pPr>
            <a:endParaRPr lang="en-US" sz="1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347713" cy="1320800"/>
          </a:xfrm>
        </p:spPr>
        <p:txBody>
          <a:bodyPr/>
          <a:lstStyle/>
          <a:p>
            <a:r>
              <a:rPr lang="en-US" dirty="0">
                <a:solidFill>
                  <a:schemeClr val="accent4"/>
                </a:solidFill>
              </a:rPr>
              <a:t>Many </a:t>
            </a:r>
            <a:r>
              <a:rPr lang="en-US" dirty="0" err="1">
                <a:solidFill>
                  <a:schemeClr val="accent4"/>
                </a:solidFill>
              </a:rPr>
              <a:t>many</a:t>
            </a:r>
            <a:r>
              <a:rPr lang="en-US" dirty="0">
                <a:solidFill>
                  <a:schemeClr val="accent4"/>
                </a:solidFill>
              </a:rPr>
              <a:t> </a:t>
            </a:r>
            <a:r>
              <a:rPr lang="en-US" dirty="0" err="1">
                <a:solidFill>
                  <a:schemeClr val="accent4"/>
                </a:solidFill>
              </a:rPr>
              <a:t>Gotcha’s</a:t>
            </a:r>
            <a:r>
              <a:rPr lang="en-US" dirty="0">
                <a:solidFill>
                  <a:schemeClr val="accent4"/>
                </a:solidFill>
              </a:rPr>
              <a:t> -- #4</a:t>
            </a:r>
          </a:p>
        </p:txBody>
      </p:sp>
      <p:sp>
        <p:nvSpPr>
          <p:cNvPr id="3" name="Content Placeholder 2"/>
          <p:cNvSpPr>
            <a:spLocks noGrp="1"/>
          </p:cNvSpPr>
          <p:nvPr>
            <p:ph idx="1"/>
          </p:nvPr>
        </p:nvSpPr>
        <p:spPr>
          <a:xfrm>
            <a:off x="304800" y="1249485"/>
            <a:ext cx="6347714" cy="5456115"/>
          </a:xfrm>
        </p:spPr>
        <p:txBody>
          <a:bodyPr>
            <a:normAutofit/>
          </a:bodyPr>
          <a:lstStyle/>
          <a:p>
            <a:pPr marL="0" indent="0">
              <a:buNone/>
            </a:pPr>
            <a:r>
              <a:rPr lang="en-US" b="1" dirty="0"/>
              <a:t>Get familiar with RACTR and RACTRACE commands BEFORE you have to use them, because you will.</a:t>
            </a:r>
          </a:p>
          <a:p>
            <a:pPr marL="0" indent="0">
              <a:buNone/>
            </a:pPr>
            <a:r>
              <a:rPr lang="en-US" sz="1400" b="1" dirty="0"/>
              <a:t>RACTR and RACTRACE do the same thing, but on different objects.   RACTRACE has no prompts and will trace RACF calls being done by the current TSO or batch user-ID.   RACTR will do the same but prompts for the </a:t>
            </a:r>
            <a:r>
              <a:rPr lang="en-US" sz="1400" b="1" dirty="0" err="1"/>
              <a:t>jobname</a:t>
            </a:r>
            <a:r>
              <a:rPr lang="en-US" sz="1400" b="1" dirty="0"/>
              <a:t> or ASID to trace.  </a:t>
            </a:r>
          </a:p>
          <a:p>
            <a:pPr marL="0" indent="0">
              <a:buNone/>
            </a:pPr>
            <a:r>
              <a:rPr lang="en-US" sz="1400" b="1" dirty="0"/>
              <a:t>THEREFORE, if the trace is not being done via TSO, RACTR is your only choice.  The display goes to the SYSEM SYSLOG.  Note – a RACTR for entire DB2 subsystem can be VERY voluminous – use only at low-volume times.</a:t>
            </a:r>
          </a:p>
          <a:p>
            <a:pPr marL="0" indent="0">
              <a:buNone/>
            </a:pPr>
            <a:r>
              <a:rPr lang="en-US" sz="1400" b="1" dirty="0"/>
              <a:t>The result shows each of the calls made – i.e., MDSNTB, DSNADM(DBADM), DSNADM(SYSADM), and the return code to each call.  This can be very useful in debugging issues where it is not clear which rule is taking effect.</a:t>
            </a:r>
          </a:p>
          <a:p>
            <a:pPr marL="0" indent="0">
              <a:buNone/>
            </a:pPr>
            <a:endParaRPr lang="en-US" sz="14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solidFill>
                  <a:schemeClr val="accent4"/>
                </a:solidFill>
              </a:rPr>
              <a:t>Many </a:t>
            </a:r>
            <a:r>
              <a:rPr lang="en-US" dirty="0" err="1">
                <a:solidFill>
                  <a:schemeClr val="accent4"/>
                </a:solidFill>
              </a:rPr>
              <a:t>many</a:t>
            </a:r>
            <a:r>
              <a:rPr lang="en-US" dirty="0">
                <a:solidFill>
                  <a:schemeClr val="accent4"/>
                </a:solidFill>
              </a:rPr>
              <a:t> </a:t>
            </a:r>
            <a:r>
              <a:rPr lang="en-US" dirty="0" err="1">
                <a:solidFill>
                  <a:schemeClr val="accent4"/>
                </a:solidFill>
              </a:rPr>
              <a:t>Gotcha’s</a:t>
            </a:r>
            <a:r>
              <a:rPr lang="en-US" dirty="0">
                <a:solidFill>
                  <a:schemeClr val="accent4"/>
                </a:solidFill>
              </a:rPr>
              <a:t> -- #5</a:t>
            </a:r>
          </a:p>
        </p:txBody>
      </p:sp>
      <p:sp>
        <p:nvSpPr>
          <p:cNvPr id="3" name="Content Placeholder 2"/>
          <p:cNvSpPr>
            <a:spLocks noGrp="1"/>
          </p:cNvSpPr>
          <p:nvPr>
            <p:ph idx="1"/>
          </p:nvPr>
        </p:nvSpPr>
        <p:spPr>
          <a:xfrm>
            <a:off x="457200" y="914400"/>
            <a:ext cx="7162800" cy="5867400"/>
          </a:xfrm>
        </p:spPr>
        <p:txBody>
          <a:bodyPr>
            <a:normAutofit/>
          </a:bodyPr>
          <a:lstStyle/>
          <a:p>
            <a:pPr marL="0" indent="0">
              <a:buNone/>
            </a:pPr>
            <a:r>
              <a:rPr lang="en-US" b="1" dirty="0"/>
              <a:t>DB2 Caching of Permitted Grants</a:t>
            </a:r>
            <a:endParaRPr lang="en-US" sz="1400" b="1" dirty="0"/>
          </a:p>
          <a:p>
            <a:pPr marL="0" indent="0">
              <a:buNone/>
            </a:pPr>
            <a:r>
              <a:rPr lang="en-US" sz="1400" dirty="0"/>
              <a:t>When dynamic SQL is executed in DB2, that exact SQL statement, including SELECT fields and the user executing the statement, is cached by DB2.  It is retained by DB2 for a period of time and/or a number of other dynamic SQL statements executed.  Calls to DB2 and/or RACF for authorization checks are not done for statements in cache.</a:t>
            </a:r>
          </a:p>
          <a:p>
            <a:pPr marL="0">
              <a:buNone/>
            </a:pPr>
            <a:r>
              <a:rPr lang="en-US" sz="1400" dirty="0"/>
              <a:t>This presents two potential problems for RACF control of DB2:</a:t>
            </a:r>
          </a:p>
          <a:p>
            <a:pPr lvl="0">
              <a:buFont typeface="Wingdings" pitchFamily="2" charset="2"/>
              <a:buChar char="Ø"/>
            </a:pPr>
            <a:r>
              <a:rPr lang="en-US" sz="1400" dirty="0"/>
              <a:t>If a user has dynamic access to multiple DB2 objects, and one of those object accesses is removed, that removal is not effective until the cache is cleared.  This is NOT a problem for when a user is totally removed or suspended from DB2 access – it is only a problem when previously granted dynamic SQL access is revoked.  </a:t>
            </a:r>
          </a:p>
          <a:p>
            <a:pPr lvl="0">
              <a:buFont typeface="Wingdings" pitchFamily="2" charset="2"/>
              <a:buChar char="Ø"/>
            </a:pPr>
            <a:r>
              <a:rPr lang="en-US" sz="1400" dirty="0"/>
              <a:t>Denials of dynamic SQL access are not cached and do not present a problem.</a:t>
            </a:r>
          </a:p>
          <a:p>
            <a:pPr lvl="0">
              <a:buFont typeface="Wingdings" pitchFamily="2" charset="2"/>
              <a:buChar char="Ø"/>
            </a:pPr>
            <a:r>
              <a:rPr lang="en-US" sz="1400" dirty="0"/>
              <a:t>If we are auditing the accesses for a particular user and/or a particular resource, access granted by virtue of a cached SQL statement is not audited.  We will always have the FIRST occurrence of an audited SQL statement, but not necessarily subsequent SQL statements.  For dynamic SQL access, RACF will only show a partial list of audited accesses.</a:t>
            </a:r>
          </a:p>
          <a:p>
            <a:pPr marL="0" indent="0">
              <a:buNone/>
            </a:pPr>
            <a:r>
              <a:rPr lang="en-US" sz="1400" dirty="0"/>
              <a:t>Once a subsystem is completely converted to RACF security, you can clear the cache by doing a “dummy” DB2 grant/revoke statement to that user – i.e., </a:t>
            </a:r>
          </a:p>
          <a:p>
            <a:pPr marL="0" indent="0">
              <a:buNone/>
            </a:pPr>
            <a:endParaRPr lang="en-US" sz="1400" b="1" dirty="0"/>
          </a:p>
          <a:p>
            <a:pPr marL="0" indent="0">
              <a:spcBef>
                <a:spcPts val="0"/>
              </a:spcBef>
              <a:buNone/>
            </a:pPr>
            <a:r>
              <a:rPr lang="en-US" sz="1400" dirty="0"/>
              <a:t>GRANT SELECT ON DBA.EMPLOYEE_MASTER TO PROG; COMMIT;</a:t>
            </a:r>
          </a:p>
          <a:p>
            <a:pPr marL="0" indent="0">
              <a:buNone/>
            </a:pPr>
            <a:r>
              <a:rPr lang="en-US" sz="1400" dirty="0"/>
              <a:t>REVOKE SELECT ON DBA.EMPLOYEE_MASTER FROM PROG: COMMIT;</a:t>
            </a:r>
          </a:p>
          <a:p>
            <a:pPr marL="0" indent="0">
              <a:buNone/>
            </a:pPr>
            <a:endParaRPr lang="en-US" sz="1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6237"/>
            <a:ext cx="6347713" cy="1320800"/>
          </a:xfrm>
        </p:spPr>
        <p:txBody>
          <a:bodyPr>
            <a:normAutofit/>
          </a:bodyPr>
          <a:lstStyle/>
          <a:p>
            <a:r>
              <a:rPr lang="en-US" dirty="0">
                <a:solidFill>
                  <a:schemeClr val="accent4"/>
                </a:solidFill>
              </a:rPr>
              <a:t>References</a:t>
            </a:r>
            <a:br>
              <a:rPr lang="en-US" dirty="0"/>
            </a:br>
            <a:endParaRPr lang="en-US" dirty="0"/>
          </a:p>
        </p:txBody>
      </p:sp>
      <p:sp>
        <p:nvSpPr>
          <p:cNvPr id="3" name="Content Placeholder 2"/>
          <p:cNvSpPr>
            <a:spLocks noGrp="1"/>
          </p:cNvSpPr>
          <p:nvPr>
            <p:ph idx="1"/>
          </p:nvPr>
        </p:nvSpPr>
        <p:spPr>
          <a:xfrm>
            <a:off x="609599" y="1295400"/>
            <a:ext cx="6347714" cy="4745963"/>
          </a:xfrm>
        </p:spPr>
        <p:txBody>
          <a:bodyPr>
            <a:normAutofit/>
          </a:bodyPr>
          <a:lstStyle/>
          <a:p>
            <a:pPr>
              <a:buFont typeface="Book Antiqua" pitchFamily="18" charset="0"/>
              <a:buChar char="☺"/>
            </a:pPr>
            <a:r>
              <a:rPr lang="en-US" dirty="0"/>
              <a:t>DB2 Admin Guide– especially</a:t>
            </a:r>
          </a:p>
          <a:p>
            <a:pPr lvl="1">
              <a:buFont typeface="Wingdings 2" pitchFamily="18" charset="2"/>
              <a:buChar char=""/>
            </a:pPr>
            <a:r>
              <a:rPr lang="en-US" dirty="0"/>
              <a:t>Chapter 1, Database Objects &amp; their relationships</a:t>
            </a:r>
          </a:p>
          <a:p>
            <a:pPr lvl="1">
              <a:buFont typeface="Wingdings 2" pitchFamily="18" charset="2"/>
              <a:buChar char=""/>
            </a:pPr>
            <a:r>
              <a:rPr lang="en-US" dirty="0"/>
              <a:t>Chapter 2, Part 2 – Security &amp; Auditing</a:t>
            </a:r>
          </a:p>
          <a:p>
            <a:pPr lvl="1">
              <a:buFont typeface="Wingdings 2" pitchFamily="18" charset="2"/>
              <a:buChar char=""/>
            </a:pPr>
            <a:r>
              <a:rPr lang="en-US" dirty="0"/>
              <a:t>Chapter 3, Getting Started with DB2 Security</a:t>
            </a:r>
          </a:p>
          <a:p>
            <a:pPr lvl="1">
              <a:buFont typeface="Wingdings 2" pitchFamily="18" charset="2"/>
              <a:buChar char=""/>
            </a:pPr>
            <a:r>
              <a:rPr lang="en-US" dirty="0"/>
              <a:t>Chapter 4, Managing Access through Authorization ID’s</a:t>
            </a:r>
          </a:p>
          <a:p>
            <a:pPr lvl="1">
              <a:buFont typeface="Wingdings 2" pitchFamily="18" charset="2"/>
              <a:buChar char=""/>
            </a:pPr>
            <a:r>
              <a:rPr lang="en-US" dirty="0"/>
              <a:t>Chapter 5, Managing Access through RACF</a:t>
            </a:r>
          </a:p>
          <a:p>
            <a:pPr>
              <a:buFont typeface="Book Antiqua" pitchFamily="18" charset="0"/>
              <a:buChar char="☺"/>
            </a:pPr>
            <a:r>
              <a:rPr lang="en-US" dirty="0"/>
              <a:t>RACF Control Module Guide</a:t>
            </a:r>
          </a:p>
          <a:p>
            <a:pPr>
              <a:buFont typeface="Book Antiqua" pitchFamily="18" charset="0"/>
              <a:buChar char="☺"/>
            </a:pPr>
            <a:r>
              <a:rPr lang="en-US" dirty="0"/>
              <a:t>SQL Reference</a:t>
            </a:r>
          </a:p>
          <a:p>
            <a:pPr lvl="1">
              <a:buFont typeface="Wingdings 2" pitchFamily="18" charset="2"/>
              <a:buChar char=""/>
            </a:pPr>
            <a:r>
              <a:rPr lang="en-US" dirty="0"/>
              <a:t>Each command syntax reference has an “authorities” section – i.e., this command requires SYSADM, or SYSOPR, or xxx AUTHORITY ON OBJECT </a:t>
            </a:r>
            <a:r>
              <a:rPr lang="en-US" dirty="0" err="1"/>
              <a:t>yyy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347713" cy="1320800"/>
          </a:xfrm>
        </p:spPr>
        <p:txBody>
          <a:bodyPr>
            <a:normAutofit fontScale="90000"/>
          </a:bodyPr>
          <a:lstStyle/>
          <a:p>
            <a:r>
              <a:rPr lang="en-US" dirty="0">
                <a:solidFill>
                  <a:srgbClr val="FF0000"/>
                </a:solidFill>
              </a:rPr>
              <a:t>Dynamic Masking – Starting Point</a:t>
            </a:r>
            <a:br>
              <a:rPr lang="en-US" dirty="0"/>
            </a:br>
            <a:endParaRPr lang="en-US" dirty="0"/>
          </a:p>
        </p:txBody>
      </p:sp>
      <p:sp>
        <p:nvSpPr>
          <p:cNvPr id="3" name="Content Placeholder 2"/>
          <p:cNvSpPr>
            <a:spLocks noGrp="1"/>
          </p:cNvSpPr>
          <p:nvPr>
            <p:ph idx="1"/>
          </p:nvPr>
        </p:nvSpPr>
        <p:spPr>
          <a:xfrm>
            <a:off x="609599" y="1371600"/>
            <a:ext cx="6347714" cy="4745963"/>
          </a:xfrm>
        </p:spPr>
        <p:txBody>
          <a:bodyPr>
            <a:normAutofit/>
          </a:bodyPr>
          <a:lstStyle/>
          <a:p>
            <a:pPr>
              <a:buClr>
                <a:schemeClr val="accent4"/>
              </a:buClr>
              <a:buFont typeface="Wingdings" panose="05000000000000000000" pitchFamily="2" charset="2"/>
              <a:buChar char="ü"/>
            </a:pPr>
            <a:r>
              <a:rPr lang="en-US" dirty="0"/>
              <a:t>We have a single “production” subsystem and many “non-production” subsystems.  Our non-production subsystems are copies of our production system.</a:t>
            </a:r>
          </a:p>
          <a:p>
            <a:pPr>
              <a:buClr>
                <a:schemeClr val="accent4"/>
              </a:buClr>
              <a:buFont typeface="Wingdings" panose="05000000000000000000" pitchFamily="2" charset="2"/>
              <a:buChar char="ü"/>
            </a:pPr>
            <a:r>
              <a:rPr lang="en-US" dirty="0"/>
              <a:t>We have identified all PII/PHI/Sensitive columns that we want to obfuscate on non-production systems.</a:t>
            </a:r>
          </a:p>
          <a:p>
            <a:pPr>
              <a:buClr>
                <a:schemeClr val="accent4"/>
              </a:buClr>
              <a:buFont typeface="Wingdings" panose="05000000000000000000" pitchFamily="2" charset="2"/>
              <a:buChar char="ü"/>
            </a:pPr>
            <a:r>
              <a:rPr lang="en-US" dirty="0"/>
              <a:t>From an </a:t>
            </a:r>
            <a:r>
              <a:rPr lang="en-US" dirty="0" err="1"/>
              <a:t>ITSec</a:t>
            </a:r>
            <a:r>
              <a:rPr lang="en-US" dirty="0"/>
              <a:t> perspective, we are concerned with several aspects:</a:t>
            </a:r>
          </a:p>
          <a:p>
            <a:pPr lvl="1">
              <a:buClr>
                <a:srgbClr val="002060"/>
              </a:buClr>
              <a:buFont typeface="Wingdings" panose="05000000000000000000" pitchFamily="2" charset="2"/>
              <a:buChar char="v"/>
            </a:pPr>
            <a:r>
              <a:rPr lang="en-US" dirty="0"/>
              <a:t>Non-Prod online access (we do not mask)</a:t>
            </a:r>
          </a:p>
          <a:p>
            <a:pPr lvl="1">
              <a:buClr>
                <a:srgbClr val="002060"/>
              </a:buClr>
              <a:buFont typeface="Wingdings" panose="05000000000000000000" pitchFamily="2" charset="2"/>
              <a:buChar char="v"/>
            </a:pPr>
            <a:r>
              <a:rPr lang="en-US" dirty="0"/>
              <a:t>Non-Prod SPUFI (et. al.) access (we do mask)</a:t>
            </a:r>
          </a:p>
          <a:p>
            <a:pPr lvl="1">
              <a:buClr>
                <a:srgbClr val="002060"/>
              </a:buClr>
              <a:buFont typeface="Wingdings" panose="05000000000000000000" pitchFamily="2" charset="2"/>
              <a:buChar char="v"/>
            </a:pPr>
            <a:r>
              <a:rPr lang="en-US" dirty="0"/>
              <a:t>Batch job access (we do mask)</a:t>
            </a:r>
          </a:p>
          <a:p>
            <a:pPr lvl="1">
              <a:buClr>
                <a:srgbClr val="002060"/>
              </a:buClr>
              <a:buFont typeface="Wingdings" panose="05000000000000000000" pitchFamily="2" charset="2"/>
              <a:buChar char="v"/>
            </a:pPr>
            <a:r>
              <a:rPr lang="en-US" dirty="0"/>
              <a:t>Process to allow viewing of unmasked data as needed</a:t>
            </a:r>
          </a:p>
        </p:txBody>
      </p:sp>
    </p:spTree>
    <p:extLst>
      <p:ext uri="{BB962C8B-B14F-4D97-AF65-F5344CB8AC3E}">
        <p14:creationId xmlns:p14="http://schemas.microsoft.com/office/powerpoint/2010/main" val="3737809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108"/>
            <a:ext cx="6347713" cy="1320800"/>
          </a:xfrm>
        </p:spPr>
        <p:txBody>
          <a:bodyPr>
            <a:normAutofit fontScale="90000"/>
          </a:bodyPr>
          <a:lstStyle/>
          <a:p>
            <a:r>
              <a:rPr lang="en-US" dirty="0">
                <a:solidFill>
                  <a:srgbClr val="FF0000"/>
                </a:solidFill>
              </a:rPr>
              <a:t>Dynamic Masking – Bigger Picture</a:t>
            </a:r>
            <a:br>
              <a:rPr lang="en-US" dirty="0"/>
            </a:br>
            <a:endParaRPr lang="en-US" dirty="0"/>
          </a:p>
        </p:txBody>
      </p:sp>
      <p:sp>
        <p:nvSpPr>
          <p:cNvPr id="3" name="Content Placeholder 2"/>
          <p:cNvSpPr>
            <a:spLocks noGrp="1"/>
          </p:cNvSpPr>
          <p:nvPr>
            <p:ph idx="1"/>
          </p:nvPr>
        </p:nvSpPr>
        <p:spPr>
          <a:xfrm>
            <a:off x="76200" y="910837"/>
            <a:ext cx="8686800" cy="5965092"/>
          </a:xfrm>
        </p:spPr>
        <p:txBody>
          <a:bodyPr>
            <a:normAutofit/>
          </a:bodyPr>
          <a:lstStyle/>
          <a:p>
            <a:pPr>
              <a:lnSpc>
                <a:spcPct val="120000"/>
              </a:lnSpc>
              <a:spcBef>
                <a:spcPts val="0"/>
              </a:spcBef>
              <a:buFont typeface="Arial" panose="020B0604020202020204" pitchFamily="34" charset="0"/>
              <a:buChar char="•"/>
            </a:pPr>
            <a:r>
              <a:rPr lang="en-US" sz="2800" dirty="0"/>
              <a:t>508 Masked Fields per Subsystem</a:t>
            </a:r>
          </a:p>
          <a:p>
            <a:pPr>
              <a:lnSpc>
                <a:spcPct val="120000"/>
              </a:lnSpc>
              <a:spcBef>
                <a:spcPts val="0"/>
              </a:spcBef>
              <a:buFont typeface="Arial" panose="020B0604020202020204" pitchFamily="34" charset="0"/>
              <a:buChar char="•"/>
            </a:pPr>
            <a:r>
              <a:rPr lang="en-US" sz="2800" dirty="0"/>
              <a:t>12 Non-Production Subsystems</a:t>
            </a:r>
          </a:p>
          <a:p>
            <a:pPr>
              <a:lnSpc>
                <a:spcPct val="120000"/>
              </a:lnSpc>
              <a:spcBef>
                <a:spcPts val="0"/>
              </a:spcBef>
              <a:buFont typeface="Arial" panose="020B0604020202020204" pitchFamily="34" charset="0"/>
              <a:buChar char="•"/>
            </a:pPr>
            <a:r>
              <a:rPr lang="en-US" sz="2800" dirty="0"/>
              <a:t>Dynamic Masking Enabled/Re-bound Daily</a:t>
            </a:r>
          </a:p>
          <a:p>
            <a:pPr>
              <a:lnSpc>
                <a:spcPct val="120000"/>
              </a:lnSpc>
              <a:spcBef>
                <a:spcPts val="0"/>
              </a:spcBef>
              <a:buFont typeface="Arial" panose="020B0604020202020204" pitchFamily="34" charset="0"/>
              <a:buChar char="•"/>
            </a:pPr>
            <a:r>
              <a:rPr lang="en-US" sz="2800" dirty="0" err="1"/>
              <a:t>.Net</a:t>
            </a:r>
            <a:r>
              <a:rPr lang="en-US" sz="2800" dirty="0"/>
              <a:t> Program to disable masking by table, by user-ID as needed by Lead Programmers (demo?)</a:t>
            </a:r>
          </a:p>
          <a:p>
            <a:pPr lvl="1">
              <a:lnSpc>
                <a:spcPct val="120000"/>
              </a:lnSpc>
              <a:spcBef>
                <a:spcPts val="0"/>
              </a:spcBef>
              <a:buFont typeface="Arial" panose="020B0604020202020204" pitchFamily="34" charset="0"/>
              <a:buChar char="•"/>
            </a:pPr>
            <a:endParaRPr lang="en-US" sz="1800" dirty="0"/>
          </a:p>
          <a:p>
            <a:pPr>
              <a:lnSpc>
                <a:spcPct val="120000"/>
              </a:lnSpc>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503045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0630"/>
            <a:ext cx="6571343" cy="1049235"/>
          </a:xfrm>
        </p:spPr>
        <p:txBody>
          <a:bodyPr/>
          <a:lstStyle/>
          <a:p>
            <a:pPr algn="ctr"/>
            <a:r>
              <a:rPr lang="en-US" dirty="0">
                <a:solidFill>
                  <a:schemeClr val="accent5"/>
                </a:solidFill>
              </a:rPr>
              <a:t>Fundamental Buzzwords</a:t>
            </a:r>
          </a:p>
        </p:txBody>
      </p:sp>
      <p:sp>
        <p:nvSpPr>
          <p:cNvPr id="3" name="Content Placeholder 2"/>
          <p:cNvSpPr>
            <a:spLocks noGrp="1"/>
          </p:cNvSpPr>
          <p:nvPr>
            <p:ph idx="1"/>
          </p:nvPr>
        </p:nvSpPr>
        <p:spPr>
          <a:xfrm>
            <a:off x="914400" y="1219200"/>
            <a:ext cx="6347714" cy="5346781"/>
          </a:xfrm>
        </p:spPr>
        <p:txBody>
          <a:bodyPr>
            <a:normAutofit lnSpcReduction="10000"/>
          </a:bodyPr>
          <a:lstStyle/>
          <a:p>
            <a:pPr>
              <a:buFont typeface="Wingdings" panose="05000000000000000000" pitchFamily="2" charset="2"/>
              <a:buChar char="ü"/>
            </a:pPr>
            <a:r>
              <a:rPr lang="en-US" sz="2800" b="1" dirty="0"/>
              <a:t>Auth-ID’s:</a:t>
            </a:r>
          </a:p>
          <a:p>
            <a:pPr lvl="1">
              <a:buClr>
                <a:srgbClr val="FF0000"/>
              </a:buClr>
              <a:buFont typeface="Wingdings" panose="05000000000000000000" pitchFamily="2" charset="2"/>
              <a:buChar char="Ø"/>
            </a:pPr>
            <a:r>
              <a:rPr lang="en-US" sz="2000" b="1" dirty="0"/>
              <a:t>Primary Auth-ID </a:t>
            </a:r>
            <a:r>
              <a:rPr lang="en-US" sz="2000" dirty="0"/>
              <a:t>– a.k.a., your user-ID</a:t>
            </a:r>
          </a:p>
          <a:p>
            <a:pPr lvl="1">
              <a:buClr>
                <a:srgbClr val="FF0000"/>
              </a:buClr>
              <a:buFont typeface="Wingdings" panose="05000000000000000000" pitchFamily="2" charset="2"/>
              <a:buChar char="Ø"/>
            </a:pPr>
            <a:r>
              <a:rPr lang="en-US" sz="2000" b="1" dirty="0"/>
              <a:t>Secondary Auth-ID </a:t>
            </a:r>
            <a:r>
              <a:rPr lang="en-US" sz="2000" dirty="0"/>
              <a:t>– </a:t>
            </a:r>
            <a:r>
              <a:rPr lang="en-US" sz="2000" dirty="0" err="1"/>
              <a:t>a.k.a</a:t>
            </a:r>
            <a:r>
              <a:rPr lang="en-US" sz="2000" dirty="0"/>
              <a:t>, one or more RACF groups you are associated with</a:t>
            </a:r>
          </a:p>
          <a:p>
            <a:pPr>
              <a:buFont typeface="Wingdings" panose="05000000000000000000" pitchFamily="2" charset="2"/>
              <a:buChar char="ü"/>
            </a:pPr>
            <a:r>
              <a:rPr lang="en-US" sz="2400" b="1" dirty="0"/>
              <a:t>SQL</a:t>
            </a:r>
            <a:r>
              <a:rPr lang="en-US" sz="2400" dirty="0"/>
              <a:t> – Structured Query Language – Direct Access to Data</a:t>
            </a:r>
          </a:p>
          <a:p>
            <a:pPr lvl="1">
              <a:buClr>
                <a:srgbClr val="FF0000"/>
              </a:buClr>
              <a:buFont typeface="Wingdings" panose="05000000000000000000" pitchFamily="2" charset="2"/>
              <a:buChar char="Ø"/>
            </a:pPr>
            <a:r>
              <a:rPr lang="en-US" sz="2000" b="1" dirty="0"/>
              <a:t>Dynamic SQL </a:t>
            </a:r>
            <a:r>
              <a:rPr lang="en-US" sz="2000" dirty="0"/>
              <a:t>– queries to access table data, free-form, interactive, not compiled, JDBC/ODBC, DB2 Connect – access given at the TABLE (MDSNTB) resource level</a:t>
            </a:r>
          </a:p>
          <a:p>
            <a:pPr lvl="1">
              <a:buClr>
                <a:srgbClr val="FF0000"/>
              </a:buClr>
              <a:buFont typeface="Wingdings" panose="05000000000000000000" pitchFamily="2" charset="2"/>
              <a:buChar char="Ø"/>
            </a:pPr>
            <a:r>
              <a:rPr lang="en-US" sz="2000" b="1" dirty="0"/>
              <a:t>Static SQL </a:t>
            </a:r>
            <a:r>
              <a:rPr lang="en-US" sz="2000" dirty="0"/>
              <a:t>– queries to access table data, compiled, static, unchanging (i.e., compiled CICS programs) – access given by authority to EXECUTE the PLAN (MDSNPN) or PACKAGE (MDSNPK)</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209" y="152400"/>
            <a:ext cx="6347713" cy="1320800"/>
          </a:xfrm>
        </p:spPr>
        <p:txBody>
          <a:bodyPr>
            <a:normAutofit fontScale="90000"/>
          </a:bodyPr>
          <a:lstStyle/>
          <a:p>
            <a:r>
              <a:rPr lang="en-US" dirty="0"/>
              <a:t>Dynamic Masking – Technicalities</a:t>
            </a:r>
            <a:br>
              <a:rPr lang="en-US" dirty="0"/>
            </a:br>
            <a:endParaRPr lang="en-US" dirty="0"/>
          </a:p>
        </p:txBody>
      </p:sp>
      <p:sp>
        <p:nvSpPr>
          <p:cNvPr id="3" name="Content Placeholder 2"/>
          <p:cNvSpPr>
            <a:spLocks noGrp="1"/>
          </p:cNvSpPr>
          <p:nvPr>
            <p:ph idx="1"/>
          </p:nvPr>
        </p:nvSpPr>
        <p:spPr>
          <a:xfrm>
            <a:off x="533400" y="914400"/>
            <a:ext cx="6347714" cy="4745963"/>
          </a:xfrm>
        </p:spPr>
        <p:txBody>
          <a:bodyPr>
            <a:normAutofit/>
          </a:bodyPr>
          <a:lstStyle/>
          <a:p>
            <a:pPr fontAlgn="base"/>
            <a:r>
              <a:rPr lang="en-US" b="1" dirty="0"/>
              <a:t>Invocation - </a:t>
            </a:r>
            <a:r>
              <a:rPr lang="en-US" dirty="0"/>
              <a:t>this statement can be embedded in an application program or issued interactively. It is an executable statement that can be dynamically prepared only if DYNAMICRULES run behavior is implicitly or explicitly specified.</a:t>
            </a:r>
          </a:p>
          <a:p>
            <a:pPr>
              <a:buFont typeface="Book Antiqua" pitchFamily="18" charset="0"/>
              <a:buChar char="☺"/>
            </a:pPr>
            <a:r>
              <a:rPr lang="en-US" b="1" dirty="0"/>
              <a:t>Authorization</a:t>
            </a:r>
            <a:r>
              <a:rPr lang="en-US" dirty="0"/>
              <a:t> – SECADM for any schema (no SELECT access to object needed)</a:t>
            </a:r>
          </a:p>
          <a:p>
            <a:pPr>
              <a:buFont typeface="Book Antiqua" pitchFamily="18" charset="0"/>
              <a:buChar char="☺"/>
            </a:pPr>
            <a:r>
              <a:rPr lang="en-US" altLang="en-US" b="1" dirty="0">
                <a:solidFill>
                  <a:srgbClr val="323232"/>
                </a:solidFill>
                <a:latin typeface="ibm-plex-mono"/>
              </a:rPr>
              <a:t>Syntax</a:t>
            </a:r>
            <a:r>
              <a:rPr lang="en-US" altLang="en-US" dirty="0">
                <a:solidFill>
                  <a:srgbClr val="323232"/>
                </a:solidFill>
                <a:latin typeface="ibm-plex-mono"/>
              </a:rPr>
              <a:t> – </a:t>
            </a:r>
          </a:p>
          <a:p>
            <a:pPr marL="400050" lvl="1" indent="0">
              <a:spcBef>
                <a:spcPts val="0"/>
              </a:spcBef>
              <a:buNone/>
            </a:pPr>
            <a:r>
              <a:rPr lang="en-US" altLang="en-US" dirty="0">
                <a:solidFill>
                  <a:srgbClr val="323232"/>
                </a:solidFill>
                <a:latin typeface="ibm-plex-mono"/>
              </a:rPr>
              <a:t>&gt;&gt;-CREATE MASK--</a:t>
            </a:r>
            <a:r>
              <a:rPr lang="en-US" altLang="en-US" i="1" dirty="0">
                <a:solidFill>
                  <a:srgbClr val="323232"/>
                </a:solidFill>
                <a:latin typeface="ibm-plex-mono"/>
              </a:rPr>
              <a:t>mask-name</a:t>
            </a:r>
            <a:r>
              <a:rPr lang="en-US" altLang="en-US" dirty="0">
                <a:solidFill>
                  <a:srgbClr val="323232"/>
                </a:solidFill>
                <a:latin typeface="ibm-plex-mono"/>
              </a:rPr>
              <a:t>--ON--</a:t>
            </a:r>
            <a:r>
              <a:rPr lang="en-US" altLang="en-US" i="1" dirty="0">
                <a:solidFill>
                  <a:srgbClr val="323232"/>
                </a:solidFill>
                <a:latin typeface="ibm-plex-mono"/>
              </a:rPr>
              <a:t>table-name</a:t>
            </a:r>
            <a:r>
              <a:rPr lang="en-US" altLang="en-US" dirty="0">
                <a:solidFill>
                  <a:srgbClr val="323232"/>
                </a:solidFill>
                <a:latin typeface="ibm-plex-mono"/>
              </a:rPr>
              <a:t> ------&gt;</a:t>
            </a:r>
          </a:p>
          <a:p>
            <a:pPr marL="400050" lvl="1" indent="0">
              <a:spcBef>
                <a:spcPts val="0"/>
              </a:spcBef>
              <a:buNone/>
            </a:pPr>
            <a:r>
              <a:rPr lang="en-US" altLang="en-US" dirty="0">
                <a:solidFill>
                  <a:srgbClr val="323232"/>
                </a:solidFill>
                <a:latin typeface="ibm-plex-mono"/>
              </a:rPr>
              <a:t>&gt;----------------------&gt; FOR COLUMN--</a:t>
            </a:r>
            <a:r>
              <a:rPr lang="en-US" altLang="en-US" i="1" dirty="0">
                <a:solidFill>
                  <a:srgbClr val="323232"/>
                </a:solidFill>
                <a:latin typeface="ibm-plex-mono"/>
              </a:rPr>
              <a:t>column-name</a:t>
            </a:r>
            <a:r>
              <a:rPr lang="en-US" altLang="en-US" dirty="0">
                <a:solidFill>
                  <a:srgbClr val="323232"/>
                </a:solidFill>
                <a:latin typeface="ibm-plex-mono"/>
              </a:rPr>
              <a:t> -----&gt; </a:t>
            </a:r>
          </a:p>
          <a:p>
            <a:pPr marL="400050" lvl="1" indent="0">
              <a:spcBef>
                <a:spcPts val="0"/>
              </a:spcBef>
              <a:buNone/>
            </a:pPr>
            <a:r>
              <a:rPr lang="en-US" altLang="en-US" dirty="0">
                <a:solidFill>
                  <a:srgbClr val="323232"/>
                </a:solidFill>
                <a:latin typeface="ibm-plex-mono"/>
              </a:rPr>
              <a:t>&gt;----------------------&gt;| .-AS-. | -</a:t>
            </a:r>
            <a:r>
              <a:rPr lang="en-US" altLang="en-US" i="1" dirty="0">
                <a:solidFill>
                  <a:srgbClr val="323232"/>
                </a:solidFill>
                <a:latin typeface="ibm-plex-mono"/>
              </a:rPr>
              <a:t>correlation-name</a:t>
            </a:r>
            <a:r>
              <a:rPr lang="en-US" altLang="en-US" dirty="0">
                <a:solidFill>
                  <a:srgbClr val="323232"/>
                </a:solidFill>
                <a:latin typeface="ibm-plex-mono"/>
              </a:rPr>
              <a:t>-’ ------&gt;</a:t>
            </a:r>
          </a:p>
          <a:p>
            <a:pPr marL="400050" lvl="1" indent="0">
              <a:spcBef>
                <a:spcPts val="0"/>
              </a:spcBef>
              <a:buNone/>
            </a:pPr>
            <a:r>
              <a:rPr lang="en-US" altLang="en-US" dirty="0">
                <a:solidFill>
                  <a:srgbClr val="323232"/>
                </a:solidFill>
                <a:latin typeface="ibm-plex-mono"/>
              </a:rPr>
              <a:t>&gt;----------------------&gt; | DISABLE |-----------------------------&gt;    </a:t>
            </a:r>
          </a:p>
          <a:p>
            <a:pPr marL="400050" lvl="1" indent="0">
              <a:spcBef>
                <a:spcPts val="0"/>
              </a:spcBef>
              <a:buNone/>
            </a:pPr>
            <a:r>
              <a:rPr lang="en-US" altLang="en-US" dirty="0">
                <a:solidFill>
                  <a:srgbClr val="323232"/>
                </a:solidFill>
                <a:latin typeface="ibm-plex-mono"/>
              </a:rPr>
              <a:t>&gt;----------------------&gt; RETURN--</a:t>
            </a:r>
            <a:r>
              <a:rPr lang="en-US" altLang="en-US" i="1" dirty="0">
                <a:solidFill>
                  <a:srgbClr val="323232"/>
                </a:solidFill>
                <a:latin typeface="ibm-plex-mono"/>
              </a:rPr>
              <a:t>case-expression</a:t>
            </a:r>
            <a:r>
              <a:rPr lang="en-US" altLang="en-US" dirty="0">
                <a:solidFill>
                  <a:srgbClr val="323232"/>
                </a:solidFill>
                <a:latin typeface="ibm-plex-mono"/>
              </a:rPr>
              <a:t>-----------&gt;</a:t>
            </a:r>
          </a:p>
          <a:p>
            <a:pPr marL="400050" lvl="1" indent="0">
              <a:spcBef>
                <a:spcPts val="0"/>
              </a:spcBef>
              <a:buNone/>
            </a:pPr>
            <a:r>
              <a:rPr lang="en-US" altLang="en-US" dirty="0">
                <a:solidFill>
                  <a:srgbClr val="323232"/>
                </a:solidFill>
                <a:latin typeface="ibm-plex-mono"/>
              </a:rPr>
              <a:t>&gt;----------------------&gt; -'-ENABLE--'</a:t>
            </a:r>
            <a:r>
              <a:rPr lang="en-US" altLang="en-US" sz="600" dirty="0">
                <a:solidFill>
                  <a:schemeClr val="tx1"/>
                </a:solidFill>
              </a:rPr>
              <a:t> </a:t>
            </a:r>
            <a:endParaRPr lang="en-US" altLang="en-US" sz="3800" dirty="0">
              <a:solidFill>
                <a:schemeClr val="tx1"/>
              </a:solidFill>
              <a:latin typeface="Arial" panose="020B0604020202020204" pitchFamily="34" charset="0"/>
            </a:endParaRPr>
          </a:p>
          <a:p>
            <a:pPr>
              <a:buFont typeface="Book Antiqua" pitchFamily="18" charset="0"/>
              <a:buChar char="☺"/>
            </a:pPr>
            <a:endParaRPr lang="en-US" dirty="0"/>
          </a:p>
        </p:txBody>
      </p:sp>
    </p:spTree>
    <p:extLst>
      <p:ext uri="{BB962C8B-B14F-4D97-AF65-F5344CB8AC3E}">
        <p14:creationId xmlns:p14="http://schemas.microsoft.com/office/powerpoint/2010/main" val="1047865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209" y="152400"/>
            <a:ext cx="6347713" cy="1320800"/>
          </a:xfrm>
        </p:spPr>
        <p:txBody>
          <a:bodyPr>
            <a:normAutofit fontScale="90000"/>
          </a:bodyPr>
          <a:lstStyle/>
          <a:p>
            <a:r>
              <a:rPr lang="en-US" dirty="0"/>
              <a:t>Dynamic Masking – Technicalities</a:t>
            </a:r>
            <a:br>
              <a:rPr lang="en-US" dirty="0"/>
            </a:br>
            <a:endParaRPr lang="en-US" dirty="0"/>
          </a:p>
        </p:txBody>
      </p:sp>
      <p:sp>
        <p:nvSpPr>
          <p:cNvPr id="3" name="Content Placeholder 2"/>
          <p:cNvSpPr>
            <a:spLocks noGrp="1"/>
          </p:cNvSpPr>
          <p:nvPr>
            <p:ph idx="1"/>
          </p:nvPr>
        </p:nvSpPr>
        <p:spPr>
          <a:xfrm>
            <a:off x="533400" y="914400"/>
            <a:ext cx="6347714" cy="4745963"/>
          </a:xfrm>
        </p:spPr>
        <p:txBody>
          <a:bodyPr>
            <a:normAutofit fontScale="92500" lnSpcReduction="10000"/>
          </a:bodyPr>
          <a:lstStyle/>
          <a:p>
            <a:pPr fontAlgn="base"/>
            <a:r>
              <a:rPr lang="en-US" dirty="0"/>
              <a:t>The application of enabled column masks does not interfere with the operations of other clauses within the statement such as the WHERE, GROUP BY, HAVING, SELECT DISTINCT, or ORDER BY. The rows that are returned in the final result table remain the same, except that the values in the resulting rows might have been masked by the column masks.</a:t>
            </a:r>
          </a:p>
          <a:p>
            <a:pPr fontAlgn="base"/>
            <a:r>
              <a:rPr lang="en-US" dirty="0"/>
              <a:t>Queries that use DISTINCT, ORDER BY will return true (unmasked) qualities but the data remains masked – so the results may appear incorrect depending upon the mask.</a:t>
            </a:r>
          </a:p>
          <a:p>
            <a:pPr fontAlgn="base"/>
            <a:r>
              <a:rPr lang="en-US" altLang="en-US" dirty="0"/>
              <a:t>If the masked column is embedded in an expression, the result of the expression might become different because the column mask is applied on the column before the expression evaluation can take place. For example, a column mask on column SSN might change the result of the aggregate function COUNT(DISTINCT SSN) because the DISTINCT operation is performed on the masked values. </a:t>
            </a:r>
          </a:p>
          <a:p>
            <a:pPr fontAlgn="base"/>
            <a:endParaRPr lang="en-US" dirty="0"/>
          </a:p>
          <a:p>
            <a:pPr fontAlgn="base"/>
            <a:endParaRPr lang="en-US" dirty="0"/>
          </a:p>
          <a:p>
            <a:pPr fontAlgn="base"/>
            <a:endParaRPr lang="en-US" dirty="0"/>
          </a:p>
        </p:txBody>
      </p:sp>
    </p:spTree>
    <p:extLst>
      <p:ext uri="{BB962C8B-B14F-4D97-AF65-F5344CB8AC3E}">
        <p14:creationId xmlns:p14="http://schemas.microsoft.com/office/powerpoint/2010/main" val="2795107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209" y="152400"/>
            <a:ext cx="6347713" cy="1320800"/>
          </a:xfrm>
        </p:spPr>
        <p:txBody>
          <a:bodyPr>
            <a:normAutofit fontScale="90000"/>
          </a:bodyPr>
          <a:lstStyle/>
          <a:p>
            <a:r>
              <a:rPr lang="en-US" dirty="0"/>
              <a:t>Dynamic Masking – Technicalities</a:t>
            </a:r>
            <a:br>
              <a:rPr lang="en-US" dirty="0"/>
            </a:br>
            <a:endParaRPr lang="en-US" dirty="0"/>
          </a:p>
        </p:txBody>
      </p:sp>
      <p:sp>
        <p:nvSpPr>
          <p:cNvPr id="3" name="Content Placeholder 2"/>
          <p:cNvSpPr>
            <a:spLocks noGrp="1"/>
          </p:cNvSpPr>
          <p:nvPr>
            <p:ph idx="1"/>
          </p:nvPr>
        </p:nvSpPr>
        <p:spPr>
          <a:xfrm>
            <a:off x="533400" y="914400"/>
            <a:ext cx="6347714" cy="4745963"/>
          </a:xfrm>
        </p:spPr>
        <p:txBody>
          <a:bodyPr>
            <a:normAutofit fontScale="92500" lnSpcReduction="10000"/>
          </a:bodyPr>
          <a:lstStyle/>
          <a:p>
            <a:pPr fontAlgn="base"/>
            <a:r>
              <a:rPr lang="en-US" dirty="0"/>
              <a:t>When columns are used to derive new values for an INSERT, UPDATE, MERGE, or a SET </a:t>
            </a:r>
            <a:r>
              <a:rPr lang="en-US" i="1" dirty="0"/>
              <a:t>transition-variable</a:t>
            </a:r>
            <a:r>
              <a:rPr lang="en-US" dirty="0"/>
              <a:t> assignment statement, the original values of the column, not the masked values, are used to derive the new values. If the columns have column masks, those column masks are applied to ensure that the evaluation of the access control rules at run time masks the column to itself, not to a constant or an expression. This is to ensure that the masked values are the same as the original column values.</a:t>
            </a:r>
          </a:p>
          <a:p>
            <a:pPr fontAlgn="base"/>
            <a:r>
              <a:rPr lang="en-US" dirty="0"/>
              <a:t>The CREATE MASK statement is an independent statement that can be used to create a column access control mask before column access control is activated for a table. The only requirement is that the table and the columns exist before the mask is created. Multiple column masks can be created for a table but a column can have one mask only.</a:t>
            </a:r>
          </a:p>
          <a:p>
            <a:pPr fontAlgn="base"/>
            <a:r>
              <a:rPr lang="en-US" dirty="0"/>
              <a:t>The definition of a mask is stored in the DB2 catalog – SYSIBM.SYSCONTROLS</a:t>
            </a:r>
          </a:p>
          <a:p>
            <a:pPr fontAlgn="base"/>
            <a:endParaRPr lang="en-US" dirty="0"/>
          </a:p>
          <a:p>
            <a:pPr fontAlgn="base"/>
            <a:endParaRPr lang="en-US" dirty="0"/>
          </a:p>
        </p:txBody>
      </p:sp>
    </p:spTree>
    <p:extLst>
      <p:ext uri="{BB962C8B-B14F-4D97-AF65-F5344CB8AC3E}">
        <p14:creationId xmlns:p14="http://schemas.microsoft.com/office/powerpoint/2010/main" val="2981783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209" y="152400"/>
            <a:ext cx="6347713" cy="1320800"/>
          </a:xfrm>
        </p:spPr>
        <p:txBody>
          <a:bodyPr>
            <a:normAutofit fontScale="90000"/>
          </a:bodyPr>
          <a:lstStyle/>
          <a:p>
            <a:r>
              <a:rPr lang="en-US" dirty="0"/>
              <a:t>Dynamic Masking – Technicalities</a:t>
            </a:r>
            <a:br>
              <a:rPr lang="en-US" dirty="0"/>
            </a:br>
            <a:endParaRPr lang="en-US" dirty="0"/>
          </a:p>
        </p:txBody>
      </p:sp>
      <p:sp>
        <p:nvSpPr>
          <p:cNvPr id="3" name="Content Placeholder 2"/>
          <p:cNvSpPr>
            <a:spLocks noGrp="1"/>
          </p:cNvSpPr>
          <p:nvPr>
            <p:ph idx="1"/>
          </p:nvPr>
        </p:nvSpPr>
        <p:spPr>
          <a:xfrm>
            <a:off x="533400" y="914400"/>
            <a:ext cx="6347714" cy="4745963"/>
          </a:xfrm>
        </p:spPr>
        <p:txBody>
          <a:bodyPr>
            <a:normAutofit/>
          </a:bodyPr>
          <a:lstStyle/>
          <a:p>
            <a:pPr fontAlgn="base"/>
            <a:r>
              <a:rPr lang="en-US" dirty="0"/>
              <a:t>The enabled column masks become effective as soon as they are committed. All the packages and dynamic cached statements that reference the table are invalidated. Thereafter, when the table is referenced in a data manipulation statement, all enabled column masks are implicitly applied by DB2 to the statement.</a:t>
            </a:r>
          </a:p>
          <a:p>
            <a:pPr fontAlgn="base"/>
            <a:r>
              <a:rPr lang="en-US" dirty="0"/>
              <a:t>Column level security will not work with SQL that uses a CASE statement.</a:t>
            </a:r>
          </a:p>
          <a:p>
            <a:pPr fontAlgn="base"/>
            <a:endParaRPr lang="en-US" dirty="0"/>
          </a:p>
        </p:txBody>
      </p:sp>
    </p:spTree>
    <p:extLst>
      <p:ext uri="{BB962C8B-B14F-4D97-AF65-F5344CB8AC3E}">
        <p14:creationId xmlns:p14="http://schemas.microsoft.com/office/powerpoint/2010/main" val="4242552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108"/>
            <a:ext cx="6347713" cy="1320800"/>
          </a:xfrm>
        </p:spPr>
        <p:txBody>
          <a:bodyPr>
            <a:normAutofit fontScale="90000"/>
          </a:bodyPr>
          <a:lstStyle/>
          <a:p>
            <a:pPr algn="ctr"/>
            <a:r>
              <a:rPr lang="en-US" dirty="0"/>
              <a:t>Dynamic Masking – Book Example</a:t>
            </a:r>
            <a:br>
              <a:rPr lang="en-US" dirty="0"/>
            </a:br>
            <a:r>
              <a:rPr lang="en-US" sz="2700" dirty="0"/>
              <a:t>(Top Down, First Match Wins)</a:t>
            </a:r>
            <a:br>
              <a:rPr lang="en-US" dirty="0"/>
            </a:br>
            <a:endParaRPr lang="en-US" dirty="0"/>
          </a:p>
        </p:txBody>
      </p:sp>
      <p:sp>
        <p:nvSpPr>
          <p:cNvPr id="6" name="Content Placeholder 5">
            <a:extLst>
              <a:ext uri="{FF2B5EF4-FFF2-40B4-BE49-F238E27FC236}">
                <a16:creationId xmlns:a16="http://schemas.microsoft.com/office/drawing/2014/main" id="{01416532-8768-451C-958D-D331A540B997}"/>
              </a:ext>
            </a:extLst>
          </p:cNvPr>
          <p:cNvSpPr>
            <a:spLocks noGrp="1"/>
          </p:cNvSpPr>
          <p:nvPr>
            <p:ph idx="1"/>
          </p:nvPr>
        </p:nvSpPr>
        <p:spPr>
          <a:xfrm>
            <a:off x="0" y="1066800"/>
            <a:ext cx="8077200" cy="5431763"/>
          </a:xfrm>
        </p:spPr>
        <p:txBody>
          <a:bodyPr>
            <a:normAutofit/>
          </a:bodyPr>
          <a:lstStyle/>
          <a:p>
            <a:pPr marL="0" indent="0">
              <a:spcBef>
                <a:spcPts val="0"/>
              </a:spcBef>
              <a:buNone/>
            </a:pPr>
            <a:r>
              <a:rPr lang="en-US" altLang="en-US" sz="2000" dirty="0"/>
              <a:t>CREATE MASK SSN_MASK ON EMPLOYEE 	</a:t>
            </a:r>
            <a:r>
              <a:rPr lang="en-US" sz="2000" dirty="0">
                <a:solidFill>
                  <a:srgbClr val="FF0000"/>
                </a:solidFill>
              </a:rPr>
              <a:t>-- mask name, table name </a:t>
            </a:r>
            <a:endParaRPr lang="en-US" altLang="en-US" sz="2000" dirty="0">
              <a:solidFill>
                <a:srgbClr val="FF0000"/>
              </a:solidFill>
            </a:endParaRPr>
          </a:p>
          <a:p>
            <a:pPr marL="0" indent="0">
              <a:spcBef>
                <a:spcPts val="0"/>
              </a:spcBef>
              <a:buNone/>
            </a:pPr>
            <a:r>
              <a:rPr lang="en-US" altLang="en-US" sz="2000" dirty="0"/>
              <a:t>FOR COLUMN SSN                                 	</a:t>
            </a:r>
            <a:r>
              <a:rPr lang="en-US" sz="2000" dirty="0">
                <a:solidFill>
                  <a:srgbClr val="FF0000"/>
                </a:solidFill>
              </a:rPr>
              <a:t>-- column name </a:t>
            </a:r>
            <a:endParaRPr lang="en-US" altLang="en-US" sz="2000" dirty="0">
              <a:solidFill>
                <a:srgbClr val="FF0000"/>
              </a:solidFill>
            </a:endParaRPr>
          </a:p>
          <a:p>
            <a:pPr marL="0" indent="0">
              <a:spcBef>
                <a:spcPts val="0"/>
              </a:spcBef>
              <a:buNone/>
            </a:pPr>
            <a:r>
              <a:rPr lang="en-US" altLang="en-US" sz="2000" dirty="0"/>
              <a:t>RETURN </a:t>
            </a:r>
          </a:p>
          <a:p>
            <a:pPr marL="0" indent="0">
              <a:spcBef>
                <a:spcPts val="0"/>
              </a:spcBef>
              <a:buNone/>
            </a:pPr>
            <a:r>
              <a:rPr lang="en-US" altLang="en-US" sz="2000" dirty="0"/>
              <a:t>CASE </a:t>
            </a:r>
          </a:p>
          <a:p>
            <a:pPr marL="0" indent="0">
              <a:spcBef>
                <a:spcPts val="0"/>
              </a:spcBef>
              <a:buNone/>
            </a:pPr>
            <a:r>
              <a:rPr lang="en-US" altLang="en-US" sz="2000" dirty="0"/>
              <a:t>	WHEN (VERIFY_GROUP_FOR_USER(SSESSION_USER,'PAYROLL') = 1) </a:t>
            </a:r>
          </a:p>
          <a:p>
            <a:pPr marL="0" indent="0">
              <a:spcBef>
                <a:spcPts val="0"/>
              </a:spcBef>
              <a:buNone/>
            </a:pPr>
            <a:r>
              <a:rPr lang="en-US" altLang="en-US" sz="2000" dirty="0"/>
              <a:t>			THEN SSN  			</a:t>
            </a:r>
          </a:p>
          <a:p>
            <a:pPr marL="0" indent="0">
              <a:spcBef>
                <a:spcPts val="0"/>
              </a:spcBef>
              <a:buNone/>
            </a:pPr>
            <a:r>
              <a:rPr lang="en-US" sz="2000" dirty="0">
                <a:solidFill>
                  <a:srgbClr val="FF0000"/>
                </a:solidFill>
              </a:rPr>
              <a:t>			-- if member of RACF group PAYROLL, return true value</a:t>
            </a:r>
            <a:r>
              <a:rPr lang="en-US" sz="2000" dirty="0"/>
              <a:t> </a:t>
            </a:r>
            <a:endParaRPr lang="en-US" altLang="en-US" sz="2000" dirty="0"/>
          </a:p>
          <a:p>
            <a:pPr marL="0" indent="0">
              <a:spcBef>
                <a:spcPts val="0"/>
              </a:spcBef>
              <a:buNone/>
            </a:pPr>
            <a:r>
              <a:rPr lang="en-US" altLang="en-US" sz="2000" dirty="0"/>
              <a:t>	WHEN (VERIFY_GROUP_FOR_USER(SESSION_USER,'MGR') = 1) 	</a:t>
            </a:r>
          </a:p>
          <a:p>
            <a:pPr marL="0" indent="0">
              <a:spcBef>
                <a:spcPts val="0"/>
              </a:spcBef>
              <a:buNone/>
            </a:pPr>
            <a:r>
              <a:rPr lang="en-US" altLang="en-US" sz="2000" dirty="0"/>
              <a:t>		THEN 'XXX-XX-' || SUBSTR(SSN,8,4) 	</a:t>
            </a:r>
            <a:r>
              <a:rPr lang="en-US" sz="2000" dirty="0">
                <a:solidFill>
                  <a:srgbClr val="FF0000"/>
                </a:solidFill>
              </a:rPr>
              <a:t> </a:t>
            </a:r>
          </a:p>
          <a:p>
            <a:pPr marL="0" indent="0">
              <a:spcBef>
                <a:spcPts val="0"/>
              </a:spcBef>
              <a:buNone/>
            </a:pPr>
            <a:r>
              <a:rPr lang="en-US" sz="2000" dirty="0">
                <a:solidFill>
                  <a:srgbClr val="FF0000"/>
                </a:solidFill>
              </a:rPr>
              <a:t>			-- if member of RACF group MGR, return masked value</a:t>
            </a:r>
            <a:r>
              <a:rPr lang="en-US" sz="2000" dirty="0"/>
              <a:t> </a:t>
            </a:r>
            <a:endParaRPr lang="en-US" altLang="en-US" sz="2000" dirty="0"/>
          </a:p>
          <a:p>
            <a:pPr marL="0" indent="0">
              <a:spcBef>
                <a:spcPts val="0"/>
              </a:spcBef>
              <a:buNone/>
            </a:pPr>
            <a:r>
              <a:rPr lang="en-US" altLang="en-US" sz="2000" dirty="0"/>
              <a:t>	ELSE ‘Not </a:t>
            </a:r>
            <a:r>
              <a:rPr lang="en-US" altLang="en-US" sz="2000" dirty="0" err="1"/>
              <a:t>Auth</a:t>
            </a:r>
            <a:r>
              <a:rPr lang="en-US" altLang="en-US" sz="2000" dirty="0"/>
              <a:t>’			 </a:t>
            </a:r>
            <a:r>
              <a:rPr lang="en-US" altLang="en-US" sz="2000" dirty="0">
                <a:solidFill>
                  <a:srgbClr val="FF0000"/>
                </a:solidFill>
              </a:rPr>
              <a:t>-- otherwise return NA string</a:t>
            </a:r>
          </a:p>
          <a:p>
            <a:pPr marL="0" indent="0">
              <a:spcBef>
                <a:spcPts val="0"/>
              </a:spcBef>
              <a:buNone/>
            </a:pPr>
            <a:r>
              <a:rPr lang="en-US" altLang="en-US" sz="2000" dirty="0"/>
              <a:t>END ENABLE; </a:t>
            </a:r>
          </a:p>
          <a:p>
            <a:pPr marL="0" indent="0">
              <a:spcBef>
                <a:spcPts val="0"/>
              </a:spcBef>
              <a:buNone/>
            </a:pPr>
            <a:r>
              <a:rPr lang="en-US" altLang="en-US" sz="2000" dirty="0"/>
              <a:t>ALTER TABLE EMPLOYEE </a:t>
            </a:r>
          </a:p>
          <a:p>
            <a:pPr marL="0" indent="0">
              <a:spcBef>
                <a:spcPts val="0"/>
              </a:spcBef>
              <a:buNone/>
            </a:pPr>
            <a:r>
              <a:rPr lang="en-US" altLang="en-US" sz="2000" dirty="0"/>
              <a:t>ACTIVATE COLUMN ACCESS CONTROL; </a:t>
            </a:r>
          </a:p>
          <a:p>
            <a:pPr marL="0" indent="0">
              <a:spcBef>
                <a:spcPts val="0"/>
              </a:spcBef>
              <a:buNone/>
            </a:pPr>
            <a:r>
              <a:rPr lang="en-US" sz="2000" dirty="0">
                <a:solidFill>
                  <a:srgbClr val="FF0000"/>
                </a:solidFill>
              </a:rPr>
              <a:t>			-- Alter, Activate table to enable</a:t>
            </a:r>
            <a:r>
              <a:rPr lang="en-US" sz="2000" dirty="0"/>
              <a:t> </a:t>
            </a:r>
            <a:endParaRPr lang="en-US" altLang="en-US" sz="2000" dirty="0"/>
          </a:p>
          <a:p>
            <a:pPr marL="0" indent="0">
              <a:buNone/>
            </a:pPr>
            <a:endParaRPr lang="en-US" sz="3600" dirty="0"/>
          </a:p>
        </p:txBody>
      </p:sp>
    </p:spTree>
    <p:extLst>
      <p:ext uri="{BB962C8B-B14F-4D97-AF65-F5344CB8AC3E}">
        <p14:creationId xmlns:p14="http://schemas.microsoft.com/office/powerpoint/2010/main" val="1023616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108"/>
            <a:ext cx="6347713" cy="1320800"/>
          </a:xfrm>
        </p:spPr>
        <p:txBody>
          <a:bodyPr>
            <a:normAutofit fontScale="90000"/>
          </a:bodyPr>
          <a:lstStyle/>
          <a:p>
            <a:pPr algn="ctr"/>
            <a:r>
              <a:rPr lang="en-US" dirty="0"/>
              <a:t>Dynamic Masking – Basic Example</a:t>
            </a:r>
            <a:br>
              <a:rPr lang="en-US"/>
            </a:br>
            <a:endParaRPr lang="en-US" dirty="0"/>
          </a:p>
        </p:txBody>
      </p:sp>
      <p:sp>
        <p:nvSpPr>
          <p:cNvPr id="6" name="Content Placeholder 5">
            <a:extLst>
              <a:ext uri="{FF2B5EF4-FFF2-40B4-BE49-F238E27FC236}">
                <a16:creationId xmlns:a16="http://schemas.microsoft.com/office/drawing/2014/main" id="{01416532-8768-451C-958D-D331A540B997}"/>
              </a:ext>
            </a:extLst>
          </p:cNvPr>
          <p:cNvSpPr>
            <a:spLocks noGrp="1"/>
          </p:cNvSpPr>
          <p:nvPr>
            <p:ph idx="1"/>
          </p:nvPr>
        </p:nvSpPr>
        <p:spPr>
          <a:xfrm>
            <a:off x="304800" y="1066800"/>
            <a:ext cx="7772400" cy="5431763"/>
          </a:xfrm>
        </p:spPr>
        <p:txBody>
          <a:bodyPr>
            <a:normAutofit lnSpcReduction="10000"/>
          </a:bodyPr>
          <a:lstStyle/>
          <a:p>
            <a:pPr marL="0" indent="0">
              <a:spcBef>
                <a:spcPts val="0"/>
              </a:spcBef>
              <a:buNone/>
            </a:pPr>
            <a:r>
              <a:rPr lang="en-US" altLang="en-US" sz="2000" dirty="0"/>
              <a:t> CREATE MASK SEC.SEC_MASK0326 ON OPERS.CS_EMAIL </a:t>
            </a:r>
          </a:p>
          <a:p>
            <a:pPr marL="0" indent="0">
              <a:spcBef>
                <a:spcPts val="0"/>
              </a:spcBef>
              <a:buNone/>
            </a:pPr>
            <a:r>
              <a:rPr lang="en-US" sz="2000" dirty="0">
                <a:solidFill>
                  <a:srgbClr val="FF0000"/>
                </a:solidFill>
              </a:rPr>
              <a:t>							-- mask name, table name </a:t>
            </a:r>
            <a:endParaRPr lang="en-US" altLang="en-US" sz="2000" dirty="0"/>
          </a:p>
          <a:p>
            <a:pPr marL="0" indent="0">
              <a:spcBef>
                <a:spcPts val="0"/>
              </a:spcBef>
              <a:buNone/>
            </a:pPr>
            <a:r>
              <a:rPr lang="en-US" altLang="en-US" sz="2000" dirty="0"/>
              <a:t> FOR COLUMN CUST_EMAIL 	</a:t>
            </a:r>
            <a:r>
              <a:rPr lang="en-US" sz="2000" dirty="0">
                <a:solidFill>
                  <a:srgbClr val="FF0000"/>
                </a:solidFill>
              </a:rPr>
              <a:t>-- column name</a:t>
            </a:r>
            <a:r>
              <a:rPr lang="en-US" altLang="en-US" sz="2000" dirty="0"/>
              <a:t>          </a:t>
            </a:r>
          </a:p>
          <a:p>
            <a:pPr marL="0" indent="0">
              <a:spcBef>
                <a:spcPts val="0"/>
              </a:spcBef>
              <a:buNone/>
            </a:pPr>
            <a:r>
              <a:rPr lang="en-US" altLang="en-US" sz="2000" dirty="0"/>
              <a:t> RETURN                                          </a:t>
            </a:r>
          </a:p>
          <a:p>
            <a:pPr marL="0" indent="0">
              <a:spcBef>
                <a:spcPts val="0"/>
              </a:spcBef>
              <a:buNone/>
            </a:pPr>
            <a:r>
              <a:rPr lang="en-US" altLang="en-US" sz="2000" dirty="0"/>
              <a:t> CASE                                            </a:t>
            </a:r>
          </a:p>
          <a:p>
            <a:pPr marL="0" indent="0">
              <a:spcBef>
                <a:spcPts val="0"/>
              </a:spcBef>
              <a:buNone/>
            </a:pPr>
            <a:r>
              <a:rPr lang="en-US" altLang="en-US" sz="2000" dirty="0"/>
              <a:t>  WHEN(CUST_EMAIL = ' ')                         </a:t>
            </a:r>
          </a:p>
          <a:p>
            <a:pPr marL="0" indent="0">
              <a:spcBef>
                <a:spcPts val="0"/>
              </a:spcBef>
              <a:buNone/>
            </a:pPr>
            <a:r>
              <a:rPr lang="en-US" altLang="en-US" sz="2000" dirty="0"/>
              <a:t>   THEN CUST_EMAIL                               </a:t>
            </a:r>
          </a:p>
          <a:p>
            <a:pPr marL="0" indent="0">
              <a:spcBef>
                <a:spcPts val="0"/>
              </a:spcBef>
              <a:buNone/>
            </a:pPr>
            <a:r>
              <a:rPr lang="en-US" altLang="en-US" sz="2000" dirty="0"/>
              <a:t>  WHEN(CUST_EMAIL IS NULL)                       </a:t>
            </a:r>
          </a:p>
          <a:p>
            <a:pPr marL="0" indent="0">
              <a:spcBef>
                <a:spcPts val="0"/>
              </a:spcBef>
              <a:buNone/>
            </a:pPr>
            <a:r>
              <a:rPr lang="en-US" altLang="en-US" sz="2000" dirty="0"/>
              <a:t>   THEN CUST_EMAIL                               </a:t>
            </a:r>
          </a:p>
          <a:p>
            <a:pPr marL="0" indent="0">
              <a:spcBef>
                <a:spcPts val="0"/>
              </a:spcBef>
              <a:buNone/>
            </a:pPr>
            <a:r>
              <a:rPr lang="en-US" altLang="en-US" sz="2000" dirty="0"/>
              <a:t>  WHEN(LOCATE('@OPERS.ORG',CUST_EMAIL) &gt; 0)      </a:t>
            </a:r>
          </a:p>
          <a:p>
            <a:pPr marL="0" indent="0">
              <a:spcBef>
                <a:spcPts val="0"/>
              </a:spcBef>
              <a:buNone/>
            </a:pPr>
            <a:r>
              <a:rPr lang="en-US" altLang="en-US" sz="2000" dirty="0"/>
              <a:t>   THEN CUST_EMAIL                               </a:t>
            </a:r>
          </a:p>
          <a:p>
            <a:pPr marL="0" indent="0">
              <a:spcBef>
                <a:spcPts val="0"/>
              </a:spcBef>
              <a:buNone/>
            </a:pPr>
            <a:r>
              <a:rPr lang="en-US" altLang="en-US" sz="2000" dirty="0"/>
              <a:t> ELSE                                            </a:t>
            </a:r>
          </a:p>
          <a:p>
            <a:pPr marL="0" indent="0">
              <a:spcBef>
                <a:spcPts val="0"/>
              </a:spcBef>
              <a:buNone/>
            </a:pPr>
            <a:r>
              <a:rPr lang="en-US" altLang="en-US" sz="2000" dirty="0"/>
              <a:t>  SUBSTR('MEMBER@OPERS.ORG',1,16)                </a:t>
            </a:r>
          </a:p>
          <a:p>
            <a:pPr marL="0" indent="0">
              <a:spcBef>
                <a:spcPts val="0"/>
              </a:spcBef>
              <a:buNone/>
            </a:pPr>
            <a:r>
              <a:rPr lang="en-US" altLang="en-US" sz="2000" dirty="0"/>
              <a:t> END                                             </a:t>
            </a:r>
          </a:p>
          <a:p>
            <a:pPr marL="0" indent="0">
              <a:spcBef>
                <a:spcPts val="0"/>
              </a:spcBef>
              <a:buNone/>
            </a:pPr>
            <a:r>
              <a:rPr lang="en-US" altLang="en-US" sz="2000" dirty="0"/>
              <a:t> ENABLE;                                         </a:t>
            </a:r>
          </a:p>
          <a:p>
            <a:pPr marL="0" indent="0">
              <a:spcBef>
                <a:spcPts val="0"/>
              </a:spcBef>
              <a:buNone/>
            </a:pPr>
            <a:r>
              <a:rPr lang="en-US" altLang="en-US" sz="2000" dirty="0"/>
              <a:t>ALTER TABLE OPERS.CS_EMAIL                       </a:t>
            </a:r>
          </a:p>
          <a:p>
            <a:pPr marL="0" indent="0">
              <a:spcBef>
                <a:spcPts val="0"/>
              </a:spcBef>
              <a:buNone/>
            </a:pPr>
            <a:r>
              <a:rPr lang="en-US" altLang="en-US" sz="2000" dirty="0"/>
              <a:t>ACTIVATE COLUMN ACCESS CONTROL;                  </a:t>
            </a:r>
          </a:p>
          <a:p>
            <a:pPr marL="0" indent="0">
              <a:spcBef>
                <a:spcPts val="0"/>
              </a:spcBef>
              <a:buNone/>
            </a:pPr>
            <a:r>
              <a:rPr lang="en-US" altLang="en-US" sz="2000" dirty="0"/>
              <a:t>COMMIT; </a:t>
            </a:r>
            <a:r>
              <a:rPr lang="en-US" sz="2000" dirty="0">
                <a:solidFill>
                  <a:srgbClr val="FF0000"/>
                </a:solidFill>
              </a:rPr>
              <a:t>			-- Alter, Activate table to enable</a:t>
            </a:r>
            <a:r>
              <a:rPr lang="en-US" sz="2000" dirty="0"/>
              <a:t> </a:t>
            </a:r>
            <a:endParaRPr lang="en-US" altLang="en-US" sz="2000" dirty="0"/>
          </a:p>
          <a:p>
            <a:pPr marL="0" indent="0">
              <a:buNone/>
            </a:pPr>
            <a:endParaRPr lang="en-US" sz="3600" dirty="0"/>
          </a:p>
        </p:txBody>
      </p:sp>
    </p:spTree>
    <p:extLst>
      <p:ext uri="{BB962C8B-B14F-4D97-AF65-F5344CB8AC3E}">
        <p14:creationId xmlns:p14="http://schemas.microsoft.com/office/powerpoint/2010/main" val="2549429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108"/>
            <a:ext cx="6347713" cy="1320800"/>
          </a:xfrm>
        </p:spPr>
        <p:txBody>
          <a:bodyPr>
            <a:normAutofit fontScale="90000"/>
          </a:bodyPr>
          <a:lstStyle/>
          <a:p>
            <a:r>
              <a:rPr lang="en-US" dirty="0"/>
              <a:t>Dynamic Masking – Real Example</a:t>
            </a:r>
            <a:br>
              <a:rPr lang="en-US" dirty="0"/>
            </a:br>
            <a:endParaRPr lang="en-US" dirty="0"/>
          </a:p>
        </p:txBody>
      </p:sp>
      <p:sp>
        <p:nvSpPr>
          <p:cNvPr id="3" name="Content Placeholder 2"/>
          <p:cNvSpPr>
            <a:spLocks noGrp="1"/>
          </p:cNvSpPr>
          <p:nvPr>
            <p:ph idx="1"/>
          </p:nvPr>
        </p:nvSpPr>
        <p:spPr>
          <a:xfrm>
            <a:off x="76200" y="910837"/>
            <a:ext cx="8686800" cy="5965092"/>
          </a:xfrm>
        </p:spPr>
        <p:txBody>
          <a:bodyPr>
            <a:normAutofit/>
          </a:bodyPr>
          <a:lstStyle/>
          <a:p>
            <a:pPr marL="0" indent="0">
              <a:lnSpc>
                <a:spcPct val="120000"/>
              </a:lnSpc>
              <a:spcBef>
                <a:spcPts val="0"/>
              </a:spcBef>
              <a:buNone/>
            </a:pPr>
            <a:r>
              <a:rPr lang="en-US" sz="1200" dirty="0"/>
              <a:t>SET CURRENT SQLID = 'SEC';   			                                 </a:t>
            </a:r>
          </a:p>
          <a:p>
            <a:pPr marL="0" indent="0">
              <a:lnSpc>
                <a:spcPct val="120000"/>
              </a:lnSpc>
              <a:spcBef>
                <a:spcPts val="0"/>
              </a:spcBef>
              <a:buNone/>
            </a:pPr>
            <a:r>
              <a:rPr lang="en-US" sz="1200" dirty="0"/>
              <a:t>CREATE MASK </a:t>
            </a:r>
            <a:r>
              <a:rPr lang="en-US" sz="1200" dirty="0">
                <a:solidFill>
                  <a:srgbClr val="FF0000"/>
                </a:solidFill>
              </a:rPr>
              <a:t>SEC.SEC_MASK0550 </a:t>
            </a:r>
            <a:r>
              <a:rPr lang="en-US" sz="1200" dirty="0"/>
              <a:t>ON </a:t>
            </a:r>
            <a:r>
              <a:rPr lang="en-US" sz="1200" dirty="0">
                <a:solidFill>
                  <a:srgbClr val="FF0000"/>
                </a:solidFill>
              </a:rPr>
              <a:t>OPERS.DB_PAYEE_EXT_ATTR </a:t>
            </a:r>
            <a:r>
              <a:rPr lang="en-US" sz="1200" dirty="0"/>
              <a:t>	</a:t>
            </a:r>
            <a:r>
              <a:rPr lang="en-US" sz="1200" dirty="0">
                <a:solidFill>
                  <a:srgbClr val="FF0000"/>
                </a:solidFill>
              </a:rPr>
              <a:t> -- mask name     table name</a:t>
            </a:r>
            <a:r>
              <a:rPr lang="en-US" sz="1200" dirty="0"/>
              <a:t>      </a:t>
            </a:r>
          </a:p>
          <a:p>
            <a:pPr marL="0" indent="0">
              <a:lnSpc>
                <a:spcPct val="120000"/>
              </a:lnSpc>
              <a:spcBef>
                <a:spcPts val="0"/>
              </a:spcBef>
              <a:buNone/>
            </a:pPr>
            <a:r>
              <a:rPr lang="en-US" sz="1200" dirty="0"/>
              <a:t>FOR COLUMN </a:t>
            </a:r>
            <a:r>
              <a:rPr lang="en-US" sz="1200" dirty="0">
                <a:solidFill>
                  <a:srgbClr val="FF0000"/>
                </a:solidFill>
              </a:rPr>
              <a:t>ACCOUNT_NUMBER </a:t>
            </a:r>
            <a:r>
              <a:rPr lang="en-US" sz="1200" dirty="0"/>
              <a:t>					</a:t>
            </a:r>
            <a:r>
              <a:rPr lang="en-US" sz="1200" dirty="0">
                <a:solidFill>
                  <a:srgbClr val="FF0000"/>
                </a:solidFill>
              </a:rPr>
              <a:t> 	 -- column name</a:t>
            </a:r>
            <a:r>
              <a:rPr lang="en-US" sz="1200" dirty="0"/>
              <a:t>                                    </a:t>
            </a:r>
          </a:p>
          <a:p>
            <a:pPr marL="0" indent="0">
              <a:lnSpc>
                <a:spcPct val="120000"/>
              </a:lnSpc>
              <a:spcBef>
                <a:spcPts val="0"/>
              </a:spcBef>
              <a:buNone/>
            </a:pPr>
            <a:r>
              <a:rPr lang="en-US" sz="1200" dirty="0"/>
              <a:t>RETURN                                                        </a:t>
            </a:r>
          </a:p>
          <a:p>
            <a:pPr marL="0" indent="0">
              <a:lnSpc>
                <a:spcPct val="120000"/>
              </a:lnSpc>
              <a:spcBef>
                <a:spcPts val="0"/>
              </a:spcBef>
              <a:buNone/>
            </a:pPr>
            <a:r>
              <a:rPr lang="en-US" sz="1200" dirty="0"/>
              <a:t>CASE                                                          </a:t>
            </a:r>
          </a:p>
          <a:p>
            <a:pPr marL="0" indent="0">
              <a:lnSpc>
                <a:spcPct val="120000"/>
              </a:lnSpc>
              <a:spcBef>
                <a:spcPts val="0"/>
              </a:spcBef>
              <a:buNone/>
            </a:pPr>
            <a:r>
              <a:rPr lang="en-US" sz="1200" dirty="0"/>
              <a:t> WHEN(ACCOUNT_NUMBER IS </a:t>
            </a:r>
            <a:r>
              <a:rPr lang="en-US" sz="1200" dirty="0">
                <a:solidFill>
                  <a:srgbClr val="FF0000"/>
                </a:solidFill>
              </a:rPr>
              <a:t>NULL</a:t>
            </a:r>
            <a:r>
              <a:rPr lang="en-US" sz="1200" dirty="0"/>
              <a:t>) 					</a:t>
            </a:r>
          </a:p>
          <a:p>
            <a:pPr marL="0" indent="0">
              <a:lnSpc>
                <a:spcPct val="120000"/>
              </a:lnSpc>
              <a:spcBef>
                <a:spcPts val="0"/>
              </a:spcBef>
              <a:buNone/>
            </a:pPr>
            <a:r>
              <a:rPr lang="en-US" sz="1200" dirty="0"/>
              <a:t>  THEN ACCOUNT_NUMBER        			</a:t>
            </a:r>
            <a:r>
              <a:rPr lang="en-US" sz="1200" dirty="0">
                <a:solidFill>
                  <a:srgbClr val="FF0000"/>
                </a:solidFill>
              </a:rPr>
              <a:t> -- when null, return value</a:t>
            </a:r>
            <a:r>
              <a:rPr lang="en-US" sz="1200" dirty="0"/>
              <a:t>                                 </a:t>
            </a:r>
          </a:p>
          <a:p>
            <a:pPr marL="0" indent="0">
              <a:lnSpc>
                <a:spcPct val="120000"/>
              </a:lnSpc>
              <a:spcBef>
                <a:spcPts val="0"/>
              </a:spcBef>
              <a:buNone/>
            </a:pPr>
            <a:r>
              <a:rPr lang="en-US" sz="1200" dirty="0"/>
              <a:t> WHEN(VERIFY_GROUP_FOR_USER(SESSION_USER,'</a:t>
            </a:r>
            <a:r>
              <a:rPr lang="en-US" sz="1200" dirty="0">
                <a:solidFill>
                  <a:srgbClr val="FF0000"/>
                </a:solidFill>
              </a:rPr>
              <a:t>DGLBLNMK</a:t>
            </a:r>
            <a:r>
              <a:rPr lang="en-US" sz="1200" dirty="0"/>
              <a:t>') = 1)     </a:t>
            </a:r>
          </a:p>
          <a:p>
            <a:pPr marL="0" indent="0">
              <a:lnSpc>
                <a:spcPct val="120000"/>
              </a:lnSpc>
              <a:spcBef>
                <a:spcPts val="0"/>
              </a:spcBef>
              <a:buNone/>
            </a:pPr>
            <a:r>
              <a:rPr lang="en-US" sz="1200" dirty="0"/>
              <a:t>  THEN ACCOUNT_NUMBER                   		</a:t>
            </a:r>
            <a:r>
              <a:rPr lang="en-US" sz="1200" dirty="0">
                <a:solidFill>
                  <a:srgbClr val="FF0000"/>
                </a:solidFill>
              </a:rPr>
              <a:t>-- if member of RACF group DGLBLNMK, return value</a:t>
            </a:r>
            <a:r>
              <a:rPr lang="en-US" sz="1200" dirty="0"/>
              <a:t>                      </a:t>
            </a:r>
          </a:p>
          <a:p>
            <a:pPr marL="0" indent="0">
              <a:lnSpc>
                <a:spcPct val="120000"/>
              </a:lnSpc>
              <a:spcBef>
                <a:spcPts val="0"/>
              </a:spcBef>
              <a:buNone/>
            </a:pPr>
            <a:r>
              <a:rPr lang="en-US" sz="1200" dirty="0"/>
              <a:t> WHEN(VERIFY_GROUP_FOR_USER(SESSION_USER,'</a:t>
            </a:r>
            <a:r>
              <a:rPr lang="en-US" sz="1200" dirty="0">
                <a:solidFill>
                  <a:srgbClr val="FF0000"/>
                </a:solidFill>
              </a:rPr>
              <a:t>D0550NMK</a:t>
            </a:r>
            <a:r>
              <a:rPr lang="en-US" sz="1200" dirty="0"/>
              <a:t>') = 1)     </a:t>
            </a:r>
          </a:p>
          <a:p>
            <a:pPr marL="0" indent="0">
              <a:lnSpc>
                <a:spcPct val="120000"/>
              </a:lnSpc>
              <a:spcBef>
                <a:spcPts val="0"/>
              </a:spcBef>
              <a:buNone/>
            </a:pPr>
            <a:r>
              <a:rPr lang="en-US" sz="1200" dirty="0"/>
              <a:t>  THEN ACCOUNT_NUMBER    			</a:t>
            </a:r>
            <a:r>
              <a:rPr lang="en-US" sz="1200" dirty="0">
                <a:solidFill>
                  <a:srgbClr val="FF0000"/>
                </a:solidFill>
              </a:rPr>
              <a:t>-- if member of RACF group D0550NMK, return value</a:t>
            </a:r>
            <a:r>
              <a:rPr lang="en-US" sz="1200" dirty="0"/>
              <a:t>                                     </a:t>
            </a:r>
          </a:p>
          <a:p>
            <a:pPr marL="0" indent="0">
              <a:lnSpc>
                <a:spcPct val="120000"/>
              </a:lnSpc>
              <a:spcBef>
                <a:spcPts val="0"/>
              </a:spcBef>
              <a:buNone/>
            </a:pPr>
            <a:r>
              <a:rPr lang="en-US" sz="1200" dirty="0"/>
              <a:t> WHEN(VERIFY_GROUP_FOR_USER(SESSION_USER,'</a:t>
            </a:r>
            <a:r>
              <a:rPr lang="en-US" sz="1200" dirty="0">
                <a:solidFill>
                  <a:srgbClr val="FF0000"/>
                </a:solidFill>
              </a:rPr>
              <a:t>GLOBALMK</a:t>
            </a:r>
            <a:r>
              <a:rPr lang="en-US" sz="1200" dirty="0"/>
              <a:t>') = 1) )  </a:t>
            </a:r>
            <a:r>
              <a:rPr lang="en-US" sz="1200" dirty="0">
                <a:solidFill>
                  <a:srgbClr val="FF0000"/>
                </a:solidFill>
              </a:rPr>
              <a:t>-- if </a:t>
            </a:r>
            <a:r>
              <a:rPr lang="en-US" sz="1200">
                <a:solidFill>
                  <a:srgbClr val="FF0000"/>
                </a:solidFill>
              </a:rPr>
              <a:t>member GLOBALMK</a:t>
            </a:r>
            <a:r>
              <a:rPr lang="en-US" sz="1200" dirty="0"/>
              <a:t>	     </a:t>
            </a:r>
          </a:p>
          <a:p>
            <a:pPr marL="0" indent="0">
              <a:lnSpc>
                <a:spcPct val="120000"/>
              </a:lnSpc>
              <a:spcBef>
                <a:spcPts val="0"/>
              </a:spcBef>
              <a:buNone/>
            </a:pPr>
            <a:r>
              <a:rPr lang="en-US" sz="1200" dirty="0"/>
              <a:t>  </a:t>
            </a:r>
            <a:r>
              <a:rPr lang="en-US" sz="1200" dirty="0">
                <a:solidFill>
                  <a:srgbClr val="00B050"/>
                </a:solidFill>
              </a:rPr>
              <a:t>THEN SUBSTR('111111',1,6)       						-- return MASKED value                                   </a:t>
            </a:r>
          </a:p>
          <a:p>
            <a:pPr marL="0" indent="0">
              <a:lnSpc>
                <a:spcPct val="120000"/>
              </a:lnSpc>
              <a:spcBef>
                <a:spcPts val="0"/>
              </a:spcBef>
              <a:buNone/>
            </a:pPr>
            <a:r>
              <a:rPr lang="en-US" sz="1200" dirty="0"/>
              <a:t>ELSE                                                          </a:t>
            </a:r>
          </a:p>
          <a:p>
            <a:pPr marL="0" indent="0">
              <a:lnSpc>
                <a:spcPct val="120000"/>
              </a:lnSpc>
              <a:spcBef>
                <a:spcPts val="0"/>
              </a:spcBef>
              <a:buNone/>
            </a:pPr>
            <a:r>
              <a:rPr lang="en-US" sz="1200" dirty="0"/>
              <a:t> </a:t>
            </a:r>
            <a:r>
              <a:rPr lang="en-US" sz="1200" dirty="0">
                <a:solidFill>
                  <a:srgbClr val="FF0000"/>
                </a:solidFill>
              </a:rPr>
              <a:t>ACCOUNT_NUMBER  </a:t>
            </a:r>
            <a:r>
              <a:rPr lang="en-US" sz="1200" dirty="0"/>
              <a:t>		</a:t>
            </a:r>
            <a:r>
              <a:rPr lang="en-US" sz="1200" dirty="0">
                <a:solidFill>
                  <a:srgbClr val="FF0000"/>
                </a:solidFill>
              </a:rPr>
              <a:t> 		-- default, return value</a:t>
            </a:r>
            <a:r>
              <a:rPr lang="en-US" sz="1200" dirty="0"/>
              <a:t>                                          </a:t>
            </a:r>
          </a:p>
          <a:p>
            <a:pPr marL="0" indent="0">
              <a:lnSpc>
                <a:spcPct val="120000"/>
              </a:lnSpc>
              <a:spcBef>
                <a:spcPts val="0"/>
              </a:spcBef>
              <a:buNone/>
            </a:pPr>
            <a:r>
              <a:rPr lang="en-US" sz="1200" dirty="0"/>
              <a:t>END                                                           </a:t>
            </a:r>
          </a:p>
          <a:p>
            <a:pPr marL="0" indent="0">
              <a:lnSpc>
                <a:spcPct val="120000"/>
              </a:lnSpc>
              <a:spcBef>
                <a:spcPts val="0"/>
              </a:spcBef>
              <a:buNone/>
            </a:pPr>
            <a:r>
              <a:rPr lang="en-US" sz="1200" dirty="0">
                <a:solidFill>
                  <a:srgbClr val="FF0000"/>
                </a:solidFill>
              </a:rPr>
              <a:t>ENABLE;</a:t>
            </a:r>
          </a:p>
          <a:p>
            <a:pPr marL="0" indent="0">
              <a:lnSpc>
                <a:spcPct val="120000"/>
              </a:lnSpc>
              <a:spcBef>
                <a:spcPts val="0"/>
              </a:spcBef>
              <a:buNone/>
            </a:pPr>
            <a:r>
              <a:rPr lang="en-US" sz="1200" dirty="0">
                <a:solidFill>
                  <a:srgbClr val="FF0000"/>
                </a:solidFill>
              </a:rPr>
              <a:t>ALTER TABLE OPERS.DB_PAYEE_EXT_ATTR        </a:t>
            </a:r>
          </a:p>
          <a:p>
            <a:pPr marL="0" indent="0">
              <a:lnSpc>
                <a:spcPct val="120000"/>
              </a:lnSpc>
              <a:spcBef>
                <a:spcPts val="0"/>
              </a:spcBef>
              <a:buNone/>
            </a:pPr>
            <a:r>
              <a:rPr lang="en-US" sz="1200" dirty="0">
                <a:solidFill>
                  <a:srgbClr val="FF0000"/>
                </a:solidFill>
              </a:rPr>
              <a:t>ACTIVATE COLUMN ACCESS CONTROL;   </a:t>
            </a:r>
            <a:r>
              <a:rPr lang="en-US" sz="1200" dirty="0"/>
              <a:t>		</a:t>
            </a:r>
            <a:r>
              <a:rPr lang="en-US" sz="1200" dirty="0">
                <a:solidFill>
                  <a:srgbClr val="FF0000"/>
                </a:solidFill>
              </a:rPr>
              <a:t> 			-- Alter, Activate table to enable</a:t>
            </a:r>
            <a:r>
              <a:rPr lang="en-US" sz="1200" dirty="0"/>
              <a:t>         </a:t>
            </a:r>
          </a:p>
          <a:p>
            <a:pPr marL="0" indent="0">
              <a:lnSpc>
                <a:spcPct val="120000"/>
              </a:lnSpc>
              <a:spcBef>
                <a:spcPts val="0"/>
              </a:spcBef>
              <a:buNone/>
            </a:pPr>
            <a:r>
              <a:rPr lang="en-US" sz="1200" dirty="0"/>
              <a:t>COMMIT;</a:t>
            </a:r>
          </a:p>
        </p:txBody>
      </p:sp>
    </p:spTree>
    <p:extLst>
      <p:ext uri="{BB962C8B-B14F-4D97-AF65-F5344CB8AC3E}">
        <p14:creationId xmlns:p14="http://schemas.microsoft.com/office/powerpoint/2010/main" val="2951678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108"/>
            <a:ext cx="6347713" cy="1320800"/>
          </a:xfrm>
        </p:spPr>
        <p:txBody>
          <a:bodyPr>
            <a:normAutofit/>
          </a:bodyPr>
          <a:lstStyle/>
          <a:p>
            <a:r>
              <a:rPr lang="en-US"/>
              <a:t>Dynamic Masking – the Guts</a:t>
            </a:r>
            <a:br>
              <a:rPr lang="en-US"/>
            </a:br>
            <a:endParaRPr lang="en-US" dirty="0"/>
          </a:p>
        </p:txBody>
      </p:sp>
      <p:sp>
        <p:nvSpPr>
          <p:cNvPr id="3" name="Content Placeholder 2"/>
          <p:cNvSpPr>
            <a:spLocks noGrp="1"/>
          </p:cNvSpPr>
          <p:nvPr>
            <p:ph idx="1"/>
          </p:nvPr>
        </p:nvSpPr>
        <p:spPr>
          <a:xfrm>
            <a:off x="152400" y="740508"/>
            <a:ext cx="7696200" cy="5965092"/>
          </a:xfrm>
        </p:spPr>
        <p:txBody>
          <a:bodyPr>
            <a:normAutofit fontScale="62500" lnSpcReduction="20000"/>
          </a:bodyPr>
          <a:lstStyle/>
          <a:p>
            <a:pPr marL="0" indent="0">
              <a:lnSpc>
                <a:spcPct val="120000"/>
              </a:lnSpc>
              <a:spcBef>
                <a:spcPts val="0"/>
              </a:spcBef>
              <a:buNone/>
            </a:pPr>
            <a:r>
              <a:rPr lang="en-US" dirty="0"/>
              <a:t>SET CURRENT SQLID = 'SEC';                                 </a:t>
            </a:r>
          </a:p>
          <a:p>
            <a:pPr marL="0" indent="0">
              <a:lnSpc>
                <a:spcPct val="120000"/>
              </a:lnSpc>
              <a:spcBef>
                <a:spcPts val="0"/>
              </a:spcBef>
              <a:buNone/>
            </a:pPr>
            <a:r>
              <a:rPr lang="en-US" dirty="0"/>
              <a:t>CREATE MASK </a:t>
            </a:r>
            <a:r>
              <a:rPr lang="en-US" dirty="0">
                <a:solidFill>
                  <a:srgbClr val="FF0000"/>
                </a:solidFill>
              </a:rPr>
              <a:t>SEC.SEC_MASK0430 </a:t>
            </a:r>
            <a:r>
              <a:rPr lang="en-US" dirty="0"/>
              <a:t>ON </a:t>
            </a:r>
            <a:r>
              <a:rPr lang="en-US" dirty="0">
                <a:solidFill>
                  <a:srgbClr val="FF0000"/>
                </a:solidFill>
              </a:rPr>
              <a:t>DBA.ANST_MAST</a:t>
            </a:r>
            <a:r>
              <a:rPr lang="en-US" dirty="0"/>
              <a:t> SS  	</a:t>
            </a:r>
            <a:r>
              <a:rPr lang="en-US" dirty="0">
                <a:solidFill>
                  <a:srgbClr val="FF0000"/>
                </a:solidFill>
              </a:rPr>
              <a:t>-- mask name     table name     </a:t>
            </a:r>
          </a:p>
          <a:p>
            <a:pPr marL="0" indent="0">
              <a:lnSpc>
                <a:spcPct val="120000"/>
              </a:lnSpc>
              <a:spcBef>
                <a:spcPts val="0"/>
              </a:spcBef>
              <a:buNone/>
            </a:pPr>
            <a:r>
              <a:rPr lang="en-US" dirty="0"/>
              <a:t>FOR COLUMN </a:t>
            </a:r>
            <a:r>
              <a:rPr lang="en-US" dirty="0">
                <a:solidFill>
                  <a:srgbClr val="FF0000"/>
                </a:solidFill>
              </a:rPr>
              <a:t>ACUM_CONTRIB_TOTAL</a:t>
            </a:r>
            <a:r>
              <a:rPr lang="en-US" dirty="0"/>
              <a:t>          			</a:t>
            </a:r>
            <a:r>
              <a:rPr lang="en-US" dirty="0">
                <a:solidFill>
                  <a:srgbClr val="FF0000"/>
                </a:solidFill>
              </a:rPr>
              <a:t>-- column name</a:t>
            </a:r>
            <a:r>
              <a:rPr lang="en-US" dirty="0"/>
              <a:t>                      </a:t>
            </a:r>
          </a:p>
          <a:p>
            <a:pPr marL="0" indent="0">
              <a:lnSpc>
                <a:spcPct val="120000"/>
              </a:lnSpc>
              <a:spcBef>
                <a:spcPts val="0"/>
              </a:spcBef>
              <a:buNone/>
            </a:pPr>
            <a:r>
              <a:rPr lang="en-US" dirty="0"/>
              <a:t>RETURN                                                     </a:t>
            </a:r>
          </a:p>
          <a:p>
            <a:pPr marL="0" indent="0">
              <a:lnSpc>
                <a:spcPct val="120000"/>
              </a:lnSpc>
              <a:spcBef>
                <a:spcPts val="0"/>
              </a:spcBef>
              <a:buNone/>
            </a:pPr>
            <a:r>
              <a:rPr lang="en-US" dirty="0"/>
              <a:t>CASE                                                       </a:t>
            </a:r>
          </a:p>
          <a:p>
            <a:pPr marL="0" indent="0">
              <a:lnSpc>
                <a:spcPct val="120000"/>
              </a:lnSpc>
              <a:spcBef>
                <a:spcPts val="0"/>
              </a:spcBef>
              <a:buNone/>
            </a:pPr>
            <a:r>
              <a:rPr lang="en-US" dirty="0"/>
              <a:t> WHEN(ACUM_CONTRIB_TOTAL IS NULL)                          </a:t>
            </a:r>
          </a:p>
          <a:p>
            <a:pPr marL="0" indent="0">
              <a:lnSpc>
                <a:spcPct val="120000"/>
              </a:lnSpc>
              <a:spcBef>
                <a:spcPts val="0"/>
              </a:spcBef>
              <a:buNone/>
            </a:pPr>
            <a:r>
              <a:rPr lang="en-US" dirty="0"/>
              <a:t>  THEN ACUM_CONTRIB_TOTAL      				</a:t>
            </a:r>
            <a:r>
              <a:rPr lang="en-US" dirty="0">
                <a:solidFill>
                  <a:srgbClr val="FF0000"/>
                </a:solidFill>
              </a:rPr>
              <a:t>-- when null, return value</a:t>
            </a:r>
            <a:r>
              <a:rPr lang="en-US" dirty="0"/>
              <a:t>                            </a:t>
            </a:r>
          </a:p>
          <a:p>
            <a:pPr marL="0" indent="0">
              <a:lnSpc>
                <a:spcPct val="120000"/>
              </a:lnSpc>
              <a:spcBef>
                <a:spcPts val="0"/>
              </a:spcBef>
              <a:buNone/>
            </a:pPr>
            <a:r>
              <a:rPr lang="en-US" dirty="0"/>
              <a:t> WHEN(VERIFY_GROUP_FOR_USER(SESSION_USER,'</a:t>
            </a:r>
            <a:r>
              <a:rPr lang="en-US" dirty="0">
                <a:solidFill>
                  <a:srgbClr val="FF0000"/>
                </a:solidFill>
              </a:rPr>
              <a:t>DGLBLNMK</a:t>
            </a:r>
            <a:r>
              <a:rPr lang="en-US" dirty="0"/>
              <a:t>') = 1)  </a:t>
            </a:r>
          </a:p>
          <a:p>
            <a:pPr marL="0" indent="0">
              <a:lnSpc>
                <a:spcPct val="120000"/>
              </a:lnSpc>
              <a:spcBef>
                <a:spcPts val="0"/>
              </a:spcBef>
              <a:buNone/>
            </a:pPr>
            <a:r>
              <a:rPr lang="en-US" dirty="0"/>
              <a:t>  THEN ACUM_CONTRIB_TOTAL      </a:t>
            </a:r>
            <a:r>
              <a:rPr lang="en-US" dirty="0">
                <a:solidFill>
                  <a:srgbClr val="FF0000"/>
                </a:solidFill>
              </a:rPr>
              <a:t>				-- if member of RACF group DGLBLNMK, return value</a:t>
            </a:r>
            <a:r>
              <a:rPr lang="en-US" dirty="0"/>
              <a:t>                            </a:t>
            </a:r>
          </a:p>
          <a:p>
            <a:pPr marL="0" indent="0">
              <a:lnSpc>
                <a:spcPct val="120000"/>
              </a:lnSpc>
              <a:spcBef>
                <a:spcPts val="0"/>
              </a:spcBef>
              <a:buNone/>
            </a:pPr>
            <a:r>
              <a:rPr lang="en-US" dirty="0"/>
              <a:t> WHEN(VERIFY_GROUP_FOR_USER(SESSION_USER,</a:t>
            </a:r>
            <a:r>
              <a:rPr lang="en-US" dirty="0">
                <a:solidFill>
                  <a:srgbClr val="FF0000"/>
                </a:solidFill>
              </a:rPr>
              <a:t>'D0430NMK</a:t>
            </a:r>
            <a:r>
              <a:rPr lang="en-US" dirty="0"/>
              <a:t>') = 1)  </a:t>
            </a:r>
          </a:p>
          <a:p>
            <a:pPr marL="0" indent="0">
              <a:lnSpc>
                <a:spcPct val="120000"/>
              </a:lnSpc>
              <a:spcBef>
                <a:spcPts val="0"/>
              </a:spcBef>
              <a:buNone/>
            </a:pPr>
            <a:r>
              <a:rPr lang="en-US" dirty="0"/>
              <a:t>  THEN ACUM_CONTRIB_TOTAL                    		</a:t>
            </a:r>
            <a:r>
              <a:rPr lang="en-US" dirty="0">
                <a:solidFill>
                  <a:srgbClr val="FF0000"/>
                </a:solidFill>
              </a:rPr>
              <a:t> -- if member of RACF group D043NMK, return value</a:t>
            </a:r>
            <a:r>
              <a:rPr lang="en-US" dirty="0"/>
              <a:t>              </a:t>
            </a:r>
          </a:p>
          <a:p>
            <a:pPr marL="0" indent="0">
              <a:lnSpc>
                <a:spcPct val="120000"/>
              </a:lnSpc>
              <a:spcBef>
                <a:spcPts val="0"/>
              </a:spcBef>
              <a:buNone/>
            </a:pPr>
            <a:r>
              <a:rPr lang="en-US" dirty="0"/>
              <a:t> WHEN(VERIFY_GROUP_FOR_USER(SESSION_USER,'</a:t>
            </a:r>
            <a:r>
              <a:rPr lang="en-US" dirty="0">
                <a:solidFill>
                  <a:srgbClr val="FF0000"/>
                </a:solidFill>
              </a:rPr>
              <a:t>GLOBALMK</a:t>
            </a:r>
            <a:r>
              <a:rPr lang="en-US" dirty="0"/>
              <a:t>') = 1)  </a:t>
            </a:r>
            <a:r>
              <a:rPr lang="en-US" dirty="0">
                <a:solidFill>
                  <a:srgbClr val="FF0000"/>
                </a:solidFill>
              </a:rPr>
              <a:t>-- if member GLOBALMK, </a:t>
            </a:r>
            <a:r>
              <a:rPr lang="en-US" dirty="0">
                <a:solidFill>
                  <a:srgbClr val="00B050"/>
                </a:solidFill>
              </a:rPr>
              <a:t>return MASKED value</a:t>
            </a:r>
          </a:p>
          <a:p>
            <a:pPr marL="0" indent="0">
              <a:lnSpc>
                <a:spcPct val="120000"/>
              </a:lnSpc>
              <a:spcBef>
                <a:spcPts val="0"/>
              </a:spcBef>
              <a:buNone/>
            </a:pPr>
            <a:r>
              <a:rPr lang="en-US" dirty="0"/>
              <a:t>  </a:t>
            </a:r>
            <a:r>
              <a:rPr lang="en-US" dirty="0">
                <a:solidFill>
                  <a:srgbClr val="00B050"/>
                </a:solidFill>
              </a:rPr>
              <a:t>THEN                                                     </a:t>
            </a:r>
          </a:p>
          <a:p>
            <a:pPr marL="0" indent="0">
              <a:lnSpc>
                <a:spcPct val="120000"/>
              </a:lnSpc>
              <a:spcBef>
                <a:spcPts val="0"/>
              </a:spcBef>
              <a:buNone/>
            </a:pPr>
            <a:r>
              <a:rPr lang="en-US" dirty="0">
                <a:solidFill>
                  <a:srgbClr val="00B050"/>
                </a:solidFill>
              </a:rPr>
              <a:t>    CASE                                                   </a:t>
            </a:r>
          </a:p>
          <a:p>
            <a:pPr marL="0" indent="0">
              <a:lnSpc>
                <a:spcPct val="120000"/>
              </a:lnSpc>
              <a:spcBef>
                <a:spcPts val="0"/>
              </a:spcBef>
              <a:buNone/>
            </a:pPr>
            <a:r>
              <a:rPr lang="en-US" dirty="0">
                <a:solidFill>
                  <a:srgbClr val="0070C0"/>
                </a:solidFill>
              </a:rPr>
              <a:t>     WHEN EXISTS(                                          </a:t>
            </a:r>
          </a:p>
          <a:p>
            <a:pPr marL="0" indent="0">
              <a:lnSpc>
                <a:spcPct val="120000"/>
              </a:lnSpc>
              <a:spcBef>
                <a:spcPts val="0"/>
              </a:spcBef>
              <a:buNone/>
            </a:pPr>
            <a:r>
              <a:rPr lang="en-US" dirty="0">
                <a:solidFill>
                  <a:srgbClr val="0070C0"/>
                </a:solidFill>
              </a:rPr>
              <a:t>        SELECT 1                                           </a:t>
            </a:r>
          </a:p>
          <a:p>
            <a:pPr marL="0" indent="0">
              <a:lnSpc>
                <a:spcPct val="120000"/>
              </a:lnSpc>
              <a:spcBef>
                <a:spcPts val="0"/>
              </a:spcBef>
              <a:buNone/>
            </a:pPr>
            <a:r>
              <a:rPr lang="en-US" dirty="0">
                <a:solidFill>
                  <a:srgbClr val="0070C0"/>
                </a:solidFill>
              </a:rPr>
              <a:t>        FROM DBA.SECT_SECURED_MBRID SM                     </a:t>
            </a:r>
          </a:p>
          <a:p>
            <a:pPr marL="0" indent="0">
              <a:lnSpc>
                <a:spcPct val="120000"/>
              </a:lnSpc>
              <a:spcBef>
                <a:spcPts val="0"/>
              </a:spcBef>
              <a:buNone/>
            </a:pPr>
            <a:r>
              <a:rPr lang="en-US" dirty="0">
                <a:solidFill>
                  <a:srgbClr val="0070C0"/>
                </a:solidFill>
              </a:rPr>
              <a:t>        WHERE SM.MEMBER_ID_TD = SS.MEMBER_ID_TD) 		-- in this case, mask a subset of fields</a:t>
            </a:r>
          </a:p>
          <a:p>
            <a:pPr marL="0" indent="0">
              <a:lnSpc>
                <a:spcPct val="120000"/>
              </a:lnSpc>
              <a:spcBef>
                <a:spcPts val="0"/>
              </a:spcBef>
              <a:buNone/>
            </a:pPr>
            <a:r>
              <a:rPr lang="en-US" dirty="0">
                <a:solidFill>
                  <a:schemeClr val="accent4"/>
                </a:solidFill>
              </a:rPr>
              <a:t>     THEN                         </a:t>
            </a:r>
          </a:p>
          <a:p>
            <a:pPr marL="0" indent="0">
              <a:lnSpc>
                <a:spcPct val="120000"/>
              </a:lnSpc>
              <a:spcBef>
                <a:spcPts val="0"/>
              </a:spcBef>
              <a:buNone/>
            </a:pPr>
            <a:r>
              <a:rPr lang="en-US" dirty="0">
                <a:solidFill>
                  <a:srgbClr val="0070C0"/>
                </a:solidFill>
              </a:rPr>
              <a:t>         DEC(34250,5,0)   						-- return masked, hardcoded decimal if not in table           </a:t>
            </a:r>
          </a:p>
          <a:p>
            <a:pPr marL="0" indent="0">
              <a:lnSpc>
                <a:spcPct val="120000"/>
              </a:lnSpc>
              <a:spcBef>
                <a:spcPts val="0"/>
              </a:spcBef>
              <a:buNone/>
            </a:pPr>
            <a:r>
              <a:rPr lang="en-US" dirty="0">
                <a:solidFill>
                  <a:srgbClr val="0070C0"/>
                </a:solidFill>
              </a:rPr>
              <a:t>        ELSE                         </a:t>
            </a:r>
          </a:p>
          <a:p>
            <a:pPr marL="0" indent="0">
              <a:lnSpc>
                <a:spcPct val="120000"/>
              </a:lnSpc>
              <a:spcBef>
                <a:spcPts val="0"/>
              </a:spcBef>
              <a:buNone/>
            </a:pPr>
            <a:r>
              <a:rPr lang="en-US" dirty="0">
                <a:solidFill>
                  <a:srgbClr val="0070C0"/>
                </a:solidFill>
              </a:rPr>
              <a:t>         ACUM_CONTRIB_TOTAL</a:t>
            </a:r>
            <a:r>
              <a:rPr lang="en-US" dirty="0">
                <a:solidFill>
                  <a:srgbClr val="00B050"/>
                </a:solidFill>
              </a:rPr>
              <a:t>          </a:t>
            </a:r>
          </a:p>
          <a:p>
            <a:pPr marL="0" indent="0">
              <a:lnSpc>
                <a:spcPct val="120000"/>
              </a:lnSpc>
              <a:spcBef>
                <a:spcPts val="0"/>
              </a:spcBef>
              <a:buNone/>
            </a:pPr>
            <a:r>
              <a:rPr lang="en-US">
                <a:solidFill>
                  <a:srgbClr val="00B050"/>
                </a:solidFill>
              </a:rPr>
              <a:t>      END                          </a:t>
            </a:r>
            <a:endParaRPr lang="en-US" dirty="0">
              <a:solidFill>
                <a:srgbClr val="00B050"/>
              </a:solidFill>
            </a:endParaRPr>
          </a:p>
          <a:p>
            <a:pPr marL="0" indent="0">
              <a:lnSpc>
                <a:spcPct val="120000"/>
              </a:lnSpc>
              <a:spcBef>
                <a:spcPts val="0"/>
              </a:spcBef>
              <a:buNone/>
            </a:pPr>
            <a:r>
              <a:rPr lang="en-US" dirty="0"/>
              <a:t> </a:t>
            </a:r>
            <a:r>
              <a:rPr lang="en-US" dirty="0">
                <a:solidFill>
                  <a:srgbClr val="FF0000"/>
                </a:solidFill>
              </a:rPr>
              <a:t>ELSE                                </a:t>
            </a:r>
          </a:p>
          <a:p>
            <a:pPr marL="0" indent="0">
              <a:lnSpc>
                <a:spcPct val="120000"/>
              </a:lnSpc>
              <a:spcBef>
                <a:spcPts val="0"/>
              </a:spcBef>
              <a:buNone/>
            </a:pPr>
            <a:r>
              <a:rPr lang="en-US" dirty="0">
                <a:solidFill>
                  <a:srgbClr val="FF0000"/>
                </a:solidFill>
              </a:rPr>
              <a:t>  ACUM_CONTRIB_TOTAL   					-- default, return value</a:t>
            </a:r>
            <a:r>
              <a:rPr lang="en-US" dirty="0"/>
              <a:t>              </a:t>
            </a:r>
          </a:p>
          <a:p>
            <a:pPr marL="0" indent="0">
              <a:lnSpc>
                <a:spcPct val="120000"/>
              </a:lnSpc>
              <a:spcBef>
                <a:spcPts val="0"/>
              </a:spcBef>
              <a:buNone/>
            </a:pPr>
            <a:r>
              <a:rPr lang="en-US" dirty="0"/>
              <a:t> END                                 </a:t>
            </a:r>
          </a:p>
          <a:p>
            <a:pPr marL="0" indent="0">
              <a:lnSpc>
                <a:spcPct val="120000"/>
              </a:lnSpc>
              <a:spcBef>
                <a:spcPts val="0"/>
              </a:spcBef>
              <a:buNone/>
            </a:pPr>
            <a:r>
              <a:rPr lang="en-US" dirty="0"/>
              <a:t> </a:t>
            </a:r>
            <a:r>
              <a:rPr lang="en-US" dirty="0">
                <a:solidFill>
                  <a:srgbClr val="FF0000"/>
                </a:solidFill>
              </a:rPr>
              <a:t>ENABLE;                             </a:t>
            </a:r>
          </a:p>
          <a:p>
            <a:pPr marL="0" indent="0">
              <a:lnSpc>
                <a:spcPct val="120000"/>
              </a:lnSpc>
              <a:spcBef>
                <a:spcPts val="0"/>
              </a:spcBef>
              <a:buNone/>
            </a:pPr>
            <a:r>
              <a:rPr lang="en-US" dirty="0"/>
              <a:t> </a:t>
            </a:r>
            <a:r>
              <a:rPr lang="en-US" dirty="0">
                <a:solidFill>
                  <a:srgbClr val="FF0000"/>
                </a:solidFill>
              </a:rPr>
              <a:t>ALTER TABLE DBA.ANST_MAST           			-- Alter, Activate table to enable </a:t>
            </a:r>
          </a:p>
          <a:p>
            <a:pPr marL="0" indent="0">
              <a:lnSpc>
                <a:spcPct val="120000"/>
              </a:lnSpc>
              <a:spcBef>
                <a:spcPts val="0"/>
              </a:spcBef>
              <a:buNone/>
            </a:pPr>
            <a:r>
              <a:rPr lang="en-US" dirty="0">
                <a:solidFill>
                  <a:srgbClr val="FF0000"/>
                </a:solidFill>
              </a:rPr>
              <a:t> ACTIVATE COLUMN ACCESS CONTROL;     </a:t>
            </a:r>
          </a:p>
          <a:p>
            <a:pPr marL="0" indent="0">
              <a:lnSpc>
                <a:spcPct val="120000"/>
              </a:lnSpc>
              <a:spcBef>
                <a:spcPts val="0"/>
              </a:spcBef>
              <a:buNone/>
            </a:pPr>
            <a:r>
              <a:rPr lang="en-US" dirty="0"/>
              <a:t> COMMIT; </a:t>
            </a:r>
          </a:p>
        </p:txBody>
      </p:sp>
    </p:spTree>
    <p:extLst>
      <p:ext uri="{BB962C8B-B14F-4D97-AF65-F5344CB8AC3E}">
        <p14:creationId xmlns:p14="http://schemas.microsoft.com/office/powerpoint/2010/main" val="2628344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108"/>
            <a:ext cx="6347713" cy="1320800"/>
          </a:xfrm>
        </p:spPr>
        <p:txBody>
          <a:bodyPr>
            <a:normAutofit fontScale="90000"/>
          </a:bodyPr>
          <a:lstStyle/>
          <a:p>
            <a:r>
              <a:rPr lang="en-US" dirty="0"/>
              <a:t>Dynamic Masking – </a:t>
            </a:r>
            <a:r>
              <a:rPr lang="en-US" dirty="0">
                <a:solidFill>
                  <a:srgbClr val="FF0000"/>
                </a:solidFill>
              </a:rPr>
              <a:t>Limitations</a:t>
            </a:r>
            <a:br>
              <a:rPr lang="en-US" dirty="0"/>
            </a:br>
            <a:endParaRPr lang="en-US" dirty="0"/>
          </a:p>
        </p:txBody>
      </p:sp>
      <p:sp>
        <p:nvSpPr>
          <p:cNvPr id="3" name="Content Placeholder 2"/>
          <p:cNvSpPr>
            <a:spLocks noGrp="1"/>
          </p:cNvSpPr>
          <p:nvPr>
            <p:ph idx="1"/>
          </p:nvPr>
        </p:nvSpPr>
        <p:spPr>
          <a:xfrm>
            <a:off x="152400" y="740508"/>
            <a:ext cx="7696200" cy="5965092"/>
          </a:xfrm>
        </p:spPr>
        <p:txBody>
          <a:bodyPr>
            <a:normAutofit/>
          </a:bodyPr>
          <a:lstStyle/>
          <a:p>
            <a:pPr lvl="1">
              <a:lnSpc>
                <a:spcPct val="150000"/>
              </a:lnSpc>
              <a:spcBef>
                <a:spcPts val="0"/>
              </a:spcBef>
              <a:buFont typeface="Wingdings" panose="05000000000000000000" pitchFamily="2" charset="2"/>
              <a:buChar char="ü"/>
            </a:pPr>
            <a:r>
              <a:rPr lang="en-US" sz="3600" dirty="0"/>
              <a:t>Temporal Tables</a:t>
            </a:r>
          </a:p>
          <a:p>
            <a:pPr lvl="1">
              <a:lnSpc>
                <a:spcPct val="150000"/>
              </a:lnSpc>
              <a:spcBef>
                <a:spcPts val="0"/>
              </a:spcBef>
              <a:buFont typeface="Wingdings" panose="05000000000000000000" pitchFamily="2" charset="2"/>
              <a:buChar char="ü"/>
            </a:pPr>
            <a:r>
              <a:rPr lang="en-US" sz="3600" dirty="0"/>
              <a:t>MQT Tables</a:t>
            </a:r>
          </a:p>
          <a:p>
            <a:pPr lvl="1">
              <a:lnSpc>
                <a:spcPct val="150000"/>
              </a:lnSpc>
              <a:spcBef>
                <a:spcPts val="0"/>
              </a:spcBef>
              <a:buFont typeface="Wingdings" panose="05000000000000000000" pitchFamily="2" charset="2"/>
              <a:buChar char="ü"/>
            </a:pPr>
            <a:r>
              <a:rPr lang="en-US" sz="3600" dirty="0"/>
              <a:t>Case Statements</a:t>
            </a:r>
          </a:p>
          <a:p>
            <a:pPr lvl="1">
              <a:lnSpc>
                <a:spcPct val="150000"/>
              </a:lnSpc>
              <a:spcBef>
                <a:spcPts val="0"/>
              </a:spcBef>
              <a:buFont typeface="Wingdings" panose="05000000000000000000" pitchFamily="2" charset="2"/>
              <a:buChar char="ü"/>
            </a:pPr>
            <a:r>
              <a:rPr lang="en-US" sz="3600" dirty="0"/>
              <a:t>Previous versions (V9?) did not work with UNIONS</a:t>
            </a:r>
          </a:p>
        </p:txBody>
      </p:sp>
    </p:spTree>
    <p:extLst>
      <p:ext uri="{BB962C8B-B14F-4D97-AF65-F5344CB8AC3E}">
        <p14:creationId xmlns:p14="http://schemas.microsoft.com/office/powerpoint/2010/main" val="21677244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6347713" cy="1320800"/>
          </a:xfrm>
        </p:spPr>
        <p:txBody>
          <a:bodyPr>
            <a:normAutofit fontScale="90000"/>
          </a:bodyPr>
          <a:lstStyle/>
          <a:p>
            <a:pPr algn="ctr"/>
            <a:r>
              <a:rPr lang="en-US" dirty="0"/>
              <a:t>Trusted Context – </a:t>
            </a:r>
            <a:br>
              <a:rPr lang="en-US" dirty="0"/>
            </a:br>
            <a:r>
              <a:rPr lang="en-US" sz="2200" dirty="0"/>
              <a:t>Futures &amp; Theoretical</a:t>
            </a:r>
            <a:br>
              <a:rPr lang="en-US" dirty="0"/>
            </a:br>
            <a:endParaRPr lang="en-US" dirty="0"/>
          </a:p>
        </p:txBody>
      </p:sp>
      <p:sp>
        <p:nvSpPr>
          <p:cNvPr id="3" name="Content Placeholder 2"/>
          <p:cNvSpPr>
            <a:spLocks noGrp="1"/>
          </p:cNvSpPr>
          <p:nvPr>
            <p:ph idx="1"/>
          </p:nvPr>
        </p:nvSpPr>
        <p:spPr>
          <a:xfrm>
            <a:off x="228600" y="1295400"/>
            <a:ext cx="7696200" cy="5965092"/>
          </a:xfrm>
        </p:spPr>
        <p:txBody>
          <a:bodyPr>
            <a:normAutofit/>
          </a:bodyPr>
          <a:lstStyle/>
          <a:p>
            <a:pPr marL="457200" lvl="1" indent="0">
              <a:lnSpc>
                <a:spcPct val="150000"/>
              </a:lnSpc>
              <a:spcBef>
                <a:spcPts val="0"/>
              </a:spcBef>
              <a:buNone/>
            </a:pPr>
            <a:r>
              <a:rPr lang="en-US" sz="3600" dirty="0"/>
              <a:t>What we think we know…</a:t>
            </a:r>
          </a:p>
          <a:p>
            <a:pPr lvl="2">
              <a:lnSpc>
                <a:spcPct val="150000"/>
              </a:lnSpc>
              <a:spcBef>
                <a:spcPts val="0"/>
              </a:spcBef>
              <a:buFont typeface="Wingdings" panose="05000000000000000000" pitchFamily="2" charset="2"/>
              <a:buChar char="ü"/>
            </a:pPr>
            <a:r>
              <a:rPr lang="en-US" sz="2000" dirty="0"/>
              <a:t>Objective: Limit access to DB2 by:</a:t>
            </a:r>
          </a:p>
          <a:p>
            <a:pPr lvl="3">
              <a:lnSpc>
                <a:spcPct val="150000"/>
              </a:lnSpc>
              <a:spcBef>
                <a:spcPts val="0"/>
              </a:spcBef>
              <a:buFont typeface="Wingdings" panose="05000000000000000000" pitchFamily="2" charset="2"/>
              <a:buChar char="§"/>
            </a:pPr>
            <a:r>
              <a:rPr lang="en-US" sz="2000" dirty="0"/>
              <a:t>IP</a:t>
            </a:r>
          </a:p>
          <a:p>
            <a:pPr lvl="3">
              <a:lnSpc>
                <a:spcPct val="150000"/>
              </a:lnSpc>
              <a:spcBef>
                <a:spcPts val="0"/>
              </a:spcBef>
              <a:buFont typeface="Wingdings" panose="05000000000000000000" pitchFamily="2" charset="2"/>
              <a:buChar char="§"/>
            </a:pPr>
            <a:r>
              <a:rPr lang="en-US" sz="2000" dirty="0"/>
              <a:t>VLAN</a:t>
            </a:r>
          </a:p>
          <a:p>
            <a:pPr lvl="3">
              <a:lnSpc>
                <a:spcPct val="150000"/>
              </a:lnSpc>
              <a:spcBef>
                <a:spcPts val="0"/>
              </a:spcBef>
              <a:buFont typeface="Wingdings" panose="05000000000000000000" pitchFamily="2" charset="2"/>
              <a:buChar char="§"/>
            </a:pPr>
            <a:r>
              <a:rPr lang="en-US" sz="2000" dirty="0"/>
              <a:t>Hostname</a:t>
            </a:r>
          </a:p>
          <a:p>
            <a:pPr lvl="3">
              <a:lnSpc>
                <a:spcPct val="150000"/>
              </a:lnSpc>
              <a:spcBef>
                <a:spcPts val="0"/>
              </a:spcBef>
              <a:buFont typeface="Wingdings" panose="05000000000000000000" pitchFamily="2" charset="2"/>
              <a:buChar char="§"/>
            </a:pPr>
            <a:r>
              <a:rPr lang="en-US" sz="2000" dirty="0"/>
              <a:t>RACF User-ID or group</a:t>
            </a:r>
          </a:p>
          <a:p>
            <a:pPr lvl="2">
              <a:lnSpc>
                <a:spcPct val="150000"/>
              </a:lnSpc>
              <a:spcBef>
                <a:spcPts val="0"/>
              </a:spcBef>
              <a:buFont typeface="Wingdings" panose="05000000000000000000" pitchFamily="2" charset="2"/>
              <a:buChar char="ü"/>
            </a:pPr>
            <a:r>
              <a:rPr lang="en-US" sz="2000" dirty="0"/>
              <a:t>Using WAS, DB2 connections are setup by Web Engineers using “application user-ID’s”.  We need to prevent non-prod systems (</a:t>
            </a:r>
            <a:r>
              <a:rPr lang="en-US" sz="2000" dirty="0" err="1"/>
              <a:t>zOS</a:t>
            </a:r>
            <a:r>
              <a:rPr lang="en-US" sz="2000" dirty="0"/>
              <a:t>, </a:t>
            </a:r>
            <a:r>
              <a:rPr lang="en-US" sz="2000" dirty="0" err="1"/>
              <a:t>zLinux</a:t>
            </a:r>
            <a:r>
              <a:rPr lang="en-US" sz="2000" dirty="0"/>
              <a:t>, Windows, x86 Linux, etc.) from connecting to production DB2’s (it’s happened)</a:t>
            </a:r>
          </a:p>
          <a:p>
            <a:pPr lvl="2">
              <a:lnSpc>
                <a:spcPct val="150000"/>
              </a:lnSpc>
              <a:spcBef>
                <a:spcPts val="0"/>
              </a:spcBef>
              <a:buFont typeface="Wingdings" panose="05000000000000000000" pitchFamily="2" charset="2"/>
              <a:buChar char="ü"/>
            </a:pPr>
            <a:endParaRPr lang="en-US" sz="3400" dirty="0"/>
          </a:p>
        </p:txBody>
      </p:sp>
    </p:spTree>
    <p:extLst>
      <p:ext uri="{BB962C8B-B14F-4D97-AF65-F5344CB8AC3E}">
        <p14:creationId xmlns:p14="http://schemas.microsoft.com/office/powerpoint/2010/main" val="388171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85F216-0C73-4DA7-8908-21F03B27A5B2}"/>
              </a:ext>
            </a:extLst>
          </p:cNvPr>
          <p:cNvSpPr/>
          <p:nvPr/>
        </p:nvSpPr>
        <p:spPr>
          <a:xfrm>
            <a:off x="762000" y="304800"/>
            <a:ext cx="5105400" cy="1200329"/>
          </a:xfrm>
          <a:prstGeom prst="rect">
            <a:avLst/>
          </a:prstGeom>
        </p:spPr>
        <p:txBody>
          <a:bodyPr wrap="square">
            <a:spAutoFit/>
          </a:bodyPr>
          <a:lstStyle/>
          <a:p>
            <a:r>
              <a:rPr lang="en-US" sz="3600" dirty="0">
                <a:solidFill>
                  <a:schemeClr val="accent5"/>
                </a:solidFill>
                <a:latin typeface="+mj-lt"/>
                <a:ea typeface="+mj-ea"/>
                <a:cs typeface="+mj-cs"/>
              </a:rPr>
              <a:t>Advantages of RACF Security in DB2</a:t>
            </a:r>
          </a:p>
        </p:txBody>
      </p:sp>
      <p:sp>
        <p:nvSpPr>
          <p:cNvPr id="3" name="TextBox 2">
            <a:extLst>
              <a:ext uri="{FF2B5EF4-FFF2-40B4-BE49-F238E27FC236}">
                <a16:creationId xmlns:a16="http://schemas.microsoft.com/office/drawing/2014/main" id="{BCF12786-7F79-4FBF-8104-A1697D134589}"/>
              </a:ext>
            </a:extLst>
          </p:cNvPr>
          <p:cNvSpPr txBox="1"/>
          <p:nvPr/>
        </p:nvSpPr>
        <p:spPr>
          <a:xfrm>
            <a:off x="228600" y="1505129"/>
            <a:ext cx="7315200" cy="4154984"/>
          </a:xfrm>
          <a:prstGeom prst="rect">
            <a:avLst/>
          </a:prstGeom>
          <a:noFill/>
        </p:spPr>
        <p:txBody>
          <a:bodyPr wrap="square" rtlCol="0">
            <a:spAutoFit/>
          </a:bodyPr>
          <a:lstStyle/>
          <a:p>
            <a:pPr marL="342900" indent="-342900">
              <a:buClr>
                <a:schemeClr val="accent1"/>
              </a:buClr>
              <a:buFont typeface="Wingdings" panose="05000000000000000000" pitchFamily="2" charset="2"/>
              <a:buChar char="ü"/>
            </a:pPr>
            <a:r>
              <a:rPr lang="en-US" sz="2400" dirty="0"/>
              <a:t>Single </a:t>
            </a:r>
            <a:r>
              <a:rPr lang="en-US" sz="2400" dirty="0" err="1"/>
              <a:t>zOS</a:t>
            </a:r>
            <a:r>
              <a:rPr lang="en-US" sz="2400" dirty="0"/>
              <a:t> Security System</a:t>
            </a:r>
          </a:p>
          <a:p>
            <a:pPr marL="342900" indent="-342900">
              <a:buClr>
                <a:schemeClr val="accent1"/>
              </a:buClr>
              <a:buFont typeface="Wingdings" panose="05000000000000000000" pitchFamily="2" charset="2"/>
              <a:buChar char="ü"/>
            </a:pPr>
            <a:r>
              <a:rPr lang="en-US" sz="2400" dirty="0"/>
              <a:t>No Cascading Revoke</a:t>
            </a:r>
          </a:p>
          <a:p>
            <a:pPr marL="342900" indent="-342900">
              <a:buClr>
                <a:schemeClr val="accent1"/>
              </a:buClr>
              <a:buFont typeface="Wingdings" panose="05000000000000000000" pitchFamily="2" charset="2"/>
              <a:buChar char="ü"/>
            </a:pPr>
            <a:r>
              <a:rPr lang="en-US" sz="2400" dirty="0"/>
              <a:t>Protect multiple objects via generics, grouping profiles, and RACFVARS</a:t>
            </a:r>
          </a:p>
          <a:p>
            <a:pPr marL="342900" indent="-342900">
              <a:buClr>
                <a:schemeClr val="accent1"/>
              </a:buClr>
              <a:buFont typeface="Wingdings" panose="05000000000000000000" pitchFamily="2" charset="2"/>
              <a:buChar char="ü"/>
            </a:pPr>
            <a:r>
              <a:rPr lang="en-US" sz="2400" dirty="0"/>
              <a:t>One or several sets of general resource classes</a:t>
            </a:r>
          </a:p>
          <a:p>
            <a:pPr marL="342900" indent="-342900">
              <a:buClr>
                <a:schemeClr val="accent1"/>
              </a:buClr>
              <a:buFont typeface="Wingdings" panose="05000000000000000000" pitchFamily="2" charset="2"/>
              <a:buChar char="ü"/>
            </a:pPr>
            <a:r>
              <a:rPr lang="en-US" sz="2400" dirty="0"/>
              <a:t>Conversion utility to assist implementation</a:t>
            </a:r>
          </a:p>
          <a:p>
            <a:pPr marL="342900" indent="-342900">
              <a:buClr>
                <a:schemeClr val="accent1"/>
              </a:buClr>
              <a:buFont typeface="Wingdings" panose="05000000000000000000" pitchFamily="2" charset="2"/>
              <a:buChar char="ü"/>
            </a:pPr>
            <a:r>
              <a:rPr lang="en-US" sz="2400" dirty="0"/>
              <a:t>Can implement by phases by type of DB2 object</a:t>
            </a:r>
          </a:p>
          <a:p>
            <a:pPr marL="342900" indent="-342900">
              <a:buClr>
                <a:schemeClr val="accent1"/>
              </a:buClr>
              <a:buFont typeface="Wingdings" panose="05000000000000000000" pitchFamily="2" charset="2"/>
              <a:buChar char="ü"/>
            </a:pPr>
            <a:r>
              <a:rPr lang="en-US" sz="2400" dirty="0"/>
              <a:t>Can create security rules without the DB2 object in existence</a:t>
            </a:r>
          </a:p>
          <a:p>
            <a:pPr marL="342900" indent="-342900">
              <a:buClr>
                <a:schemeClr val="accent1"/>
              </a:buClr>
              <a:buFont typeface="Wingdings" panose="05000000000000000000" pitchFamily="2" charset="2"/>
              <a:buChar char="ü"/>
            </a:pPr>
            <a:r>
              <a:rPr lang="en-US" sz="2400" dirty="0"/>
              <a:t>Security Admins can exist without being SYSADM’s (you do use </a:t>
            </a:r>
            <a:r>
              <a:rPr lang="en-GB" altLang="en-US" sz="2400" dirty="0">
                <a:solidFill>
                  <a:srgbClr val="FF0000"/>
                </a:solidFill>
              </a:rPr>
              <a:t>SEPARATE_SECURITY</a:t>
            </a:r>
            <a:r>
              <a:rPr lang="en-GB" altLang="en-US" sz="2400" dirty="0">
                <a:solidFill>
                  <a:srgbClr val="000000"/>
                </a:solidFill>
              </a:rPr>
              <a:t>, yes?)</a:t>
            </a:r>
            <a:endParaRPr lang="en-US" sz="2400" dirty="0"/>
          </a:p>
        </p:txBody>
      </p:sp>
    </p:spTree>
    <p:extLst>
      <p:ext uri="{BB962C8B-B14F-4D97-AF65-F5344CB8AC3E}">
        <p14:creationId xmlns:p14="http://schemas.microsoft.com/office/powerpoint/2010/main" val="3607739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927"/>
            <a:ext cx="6347713" cy="1320800"/>
          </a:xfrm>
        </p:spPr>
        <p:txBody>
          <a:bodyPr>
            <a:normAutofit fontScale="90000"/>
          </a:bodyPr>
          <a:lstStyle/>
          <a:p>
            <a:pPr algn="ctr"/>
            <a:r>
              <a:rPr lang="en-US" dirty="0"/>
              <a:t>Trusted Context – </a:t>
            </a:r>
            <a:br>
              <a:rPr lang="en-US" dirty="0"/>
            </a:br>
            <a:r>
              <a:rPr lang="en-US" sz="2200" dirty="0"/>
              <a:t>Futures &amp; Theoretical</a:t>
            </a:r>
            <a:br>
              <a:rPr lang="en-US" dirty="0"/>
            </a:br>
            <a:endParaRPr lang="en-US" dirty="0"/>
          </a:p>
        </p:txBody>
      </p:sp>
      <p:sp>
        <p:nvSpPr>
          <p:cNvPr id="12" name="Rectangle 13">
            <a:extLst>
              <a:ext uri="{FF2B5EF4-FFF2-40B4-BE49-F238E27FC236}">
                <a16:creationId xmlns:a16="http://schemas.microsoft.com/office/drawing/2014/main" id="{8C03BA30-8130-4C16-A8D8-69445C11480F}"/>
              </a:ext>
            </a:extLst>
          </p:cNvPr>
          <p:cNvSpPr>
            <a:spLocks noChangeArrowheads="1"/>
          </p:cNvSpPr>
          <p:nvPr/>
        </p:nvSpPr>
        <p:spPr bwMode="auto">
          <a:xfrm>
            <a:off x="381000" y="1143000"/>
            <a:ext cx="7191375"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en-US" sz="1800" b="1" i="0" u="none" strike="noStrike" cap="none" normalizeH="0" baseline="0" dirty="0">
                <a:ln>
                  <a:noFill/>
                </a:ln>
                <a:solidFill>
                  <a:srgbClr val="323232"/>
                </a:solidFill>
                <a:effectLst/>
                <a:latin typeface="Arial" panose="020B0604020202020204" pitchFamily="34" charset="0"/>
                <a:ea typeface="Times New Roman" panose="02020603050405020304" pitchFamily="18" charset="0"/>
                <a:cs typeface="Arial" panose="020B0604020202020204" pitchFamily="34" charset="0"/>
              </a:rPr>
              <a:t>Example of creating a trusted context</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altLang="en-US" sz="1200" b="0" i="0" u="none" strike="noStrike" cap="none" normalizeH="0" baseline="0" dirty="0">
              <a:ln>
                <a:noFill/>
              </a:ln>
              <a:solidFill>
                <a:srgbClr val="323232"/>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en-US" sz="1600" b="0" i="0" u="none" strike="noStrike" cap="none" normalizeH="0" baseline="0" dirty="0">
                <a:ln>
                  <a:noFill/>
                </a:ln>
                <a:solidFill>
                  <a:srgbClr val="323232"/>
                </a:solidFill>
                <a:effectLst/>
                <a:latin typeface="Arial" panose="020B0604020202020204" pitchFamily="34" charset="0"/>
                <a:ea typeface="Times New Roman" panose="02020603050405020304" pitchFamily="18" charset="0"/>
                <a:cs typeface="Arial" panose="020B0604020202020204" pitchFamily="34" charset="0"/>
              </a:rPr>
              <a:t>Suppose that the security administrator creates the following trusted context object:</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altLang="en-US" sz="1100" b="0" i="0" u="none" strike="noStrike" cap="none" normalizeH="0" baseline="0" dirty="0">
              <a:ln>
                <a:noFill/>
              </a:ln>
              <a:solidFill>
                <a:srgbClr val="323232"/>
              </a:solidFill>
              <a:effectLst/>
              <a:latin typeface="Courier"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en-US" sz="1100" b="1" i="0" u="none" strike="noStrike" cap="none" normalizeH="0" baseline="0" dirty="0">
                <a:ln>
                  <a:noFill/>
                </a:ln>
                <a:solidFill>
                  <a:srgbClr val="FF0000"/>
                </a:solidFill>
                <a:effectLst/>
                <a:latin typeface="Courier" charset="0"/>
                <a:ea typeface="Times New Roman" panose="02020603050405020304" pitchFamily="18" charset="0"/>
                <a:cs typeface="Courier New" panose="02070309020205020404" pitchFamily="49" charset="0"/>
              </a:rPr>
              <a:t>CREATE TRUSTED CONTEXT CTX1</a:t>
            </a:r>
            <a:endParaRPr kumimoji="0" lang="en-US" altLang="en-US" sz="800" b="1"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en-US" sz="1100" b="1" i="0" u="none" strike="noStrike" cap="none" normalizeH="0" baseline="0" dirty="0">
                <a:ln>
                  <a:noFill/>
                </a:ln>
                <a:solidFill>
                  <a:srgbClr val="FF0000"/>
                </a:solidFill>
                <a:effectLst/>
                <a:latin typeface="Courier" charset="0"/>
                <a:ea typeface="Times New Roman" panose="02020603050405020304" pitchFamily="18" charset="0"/>
                <a:cs typeface="Courier New" panose="02070309020205020404" pitchFamily="49" charset="0"/>
              </a:rPr>
              <a:t> 	BASED UPON CONNECTION USING SYSTEM AUTHID USER2</a:t>
            </a:r>
            <a:endParaRPr kumimoji="0" lang="en-US" altLang="en-US" sz="800" b="1"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en-US" sz="1100" b="1" i="0" u="none" strike="noStrike" cap="none" normalizeH="0" baseline="0" dirty="0">
                <a:ln>
                  <a:noFill/>
                </a:ln>
                <a:solidFill>
                  <a:srgbClr val="FF0000"/>
                </a:solidFill>
                <a:effectLst/>
                <a:latin typeface="Courier" charset="0"/>
                <a:ea typeface="Times New Roman" panose="02020603050405020304" pitchFamily="18" charset="0"/>
                <a:cs typeface="Courier New" panose="02070309020205020404" pitchFamily="49" charset="0"/>
              </a:rPr>
              <a:t> 	ATTRIBUTES (ADDRESS   '192.0.2.1')</a:t>
            </a:r>
            <a:endParaRPr kumimoji="0" lang="en-US" altLang="en-US" sz="800" b="1"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en-US" sz="1100" b="1" i="0" u="none" strike="noStrike" cap="none" normalizeH="0" baseline="0" dirty="0">
                <a:ln>
                  <a:noFill/>
                </a:ln>
                <a:solidFill>
                  <a:srgbClr val="FF0000"/>
                </a:solidFill>
                <a:effectLst/>
                <a:latin typeface="Courier" charset="0"/>
                <a:ea typeface="Times New Roman" panose="02020603050405020304" pitchFamily="18" charset="0"/>
                <a:cs typeface="Courier New" panose="02070309020205020404" pitchFamily="49" charset="0"/>
              </a:rPr>
              <a:t>  DEFAULT ROLE </a:t>
            </a:r>
            <a:r>
              <a:rPr kumimoji="0" lang="en-US" altLang="en-US" sz="1100" b="1" i="0" u="none" strike="noStrike" cap="none" normalizeH="0" baseline="0" dirty="0" err="1">
                <a:ln>
                  <a:noFill/>
                </a:ln>
                <a:solidFill>
                  <a:srgbClr val="FF0000"/>
                </a:solidFill>
                <a:effectLst/>
                <a:latin typeface="Courier" charset="0"/>
                <a:ea typeface="Times New Roman" panose="02020603050405020304" pitchFamily="18" charset="0"/>
                <a:cs typeface="Courier New" panose="02070309020205020404" pitchFamily="49" charset="0"/>
              </a:rPr>
              <a:t>managerRole</a:t>
            </a:r>
            <a:endParaRPr kumimoji="0" lang="en-US" altLang="en-US" sz="800" b="1"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en-US" sz="1100" b="1" i="0" u="none" strike="noStrike" cap="none" normalizeH="0" baseline="0" dirty="0">
                <a:ln>
                  <a:noFill/>
                </a:ln>
                <a:solidFill>
                  <a:srgbClr val="FF0000"/>
                </a:solidFill>
                <a:effectLst/>
                <a:latin typeface="Courier" charset="0"/>
                <a:ea typeface="Times New Roman" panose="02020603050405020304" pitchFamily="18" charset="0"/>
                <a:cs typeface="Courier New" panose="02070309020205020404" pitchFamily="49" charset="0"/>
              </a:rPr>
              <a:t>ENABLE</a:t>
            </a: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en-US" altLang="en-US" sz="1100" dirty="0">
              <a:solidFill>
                <a:srgbClr val="323232"/>
              </a:solidFill>
              <a:latin typeface="Courier" charset="0"/>
              <a:cs typeface="Courier New" panose="02070309020205020404" pitchFamily="49" charset="0"/>
            </a:endParaRPr>
          </a:p>
          <a:p>
            <a:pPr lvl="0" defTabSz="914400">
              <a:tabLst/>
            </a:pPr>
            <a:r>
              <a:rPr lang="en-US" altLang="en-US" sz="1600" dirty="0">
                <a:solidFill>
                  <a:srgbClr val="323232"/>
                </a:solidFill>
                <a:ea typeface="Times New Roman" panose="02020603050405020304" pitchFamily="18" charset="0"/>
                <a:cs typeface="Arial" panose="020B0604020202020204" pitchFamily="34" charset="0"/>
              </a:rPr>
              <a:t>If user</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i="1" dirty="0">
                <a:solidFill>
                  <a:srgbClr val="323232"/>
                </a:solidFill>
                <a:ea typeface="Times New Roman" panose="02020603050405020304" pitchFamily="18" charset="0"/>
                <a:cs typeface="Arial" panose="020B0604020202020204" pitchFamily="34" charset="0"/>
              </a:rPr>
              <a:t>user1</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dirty="0">
                <a:solidFill>
                  <a:srgbClr val="323232"/>
                </a:solidFill>
                <a:ea typeface="Times New Roman" panose="02020603050405020304" pitchFamily="18" charset="0"/>
                <a:cs typeface="Arial" panose="020B0604020202020204" pitchFamily="34" charset="0"/>
              </a:rPr>
              <a:t>requests a trusted connection from IP address 192.0.2.1, the DB2 database system returns a warning (SQLSTATE 01679, SQLCODE +20360) to indicate that a trusted connection could not be established, and that user</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i="1" dirty="0">
                <a:solidFill>
                  <a:srgbClr val="323232"/>
                </a:solidFill>
                <a:ea typeface="Times New Roman" panose="02020603050405020304" pitchFamily="18" charset="0"/>
                <a:cs typeface="Arial" panose="020B0604020202020204" pitchFamily="34" charset="0"/>
              </a:rPr>
              <a:t>user1</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dirty="0">
                <a:solidFill>
                  <a:srgbClr val="323232"/>
                </a:solidFill>
                <a:ea typeface="Times New Roman" panose="02020603050405020304" pitchFamily="18" charset="0"/>
                <a:cs typeface="Arial" panose="020B0604020202020204" pitchFamily="34" charset="0"/>
              </a:rPr>
              <a:t>simply got a non-trusted connection. However, if user</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i="1" dirty="0">
                <a:solidFill>
                  <a:srgbClr val="323232"/>
                </a:solidFill>
                <a:ea typeface="Times New Roman" panose="02020603050405020304" pitchFamily="18" charset="0"/>
                <a:cs typeface="Arial" panose="020B0604020202020204" pitchFamily="34" charset="0"/>
              </a:rPr>
              <a:t>user2</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dirty="0">
                <a:solidFill>
                  <a:srgbClr val="323232"/>
                </a:solidFill>
                <a:ea typeface="Times New Roman" panose="02020603050405020304" pitchFamily="18" charset="0"/>
                <a:cs typeface="Arial" panose="020B0604020202020204" pitchFamily="34" charset="0"/>
              </a:rPr>
              <a:t>requests a trusted connection from IP address 192.0.2.1, the request is honored because the connection attributes are satisfied by the trusted context CTX1. Now that use</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i="1" dirty="0">
                <a:solidFill>
                  <a:srgbClr val="323232"/>
                </a:solidFill>
                <a:ea typeface="Times New Roman" panose="02020603050405020304" pitchFamily="18" charset="0"/>
                <a:cs typeface="Arial" panose="020B0604020202020204" pitchFamily="34" charset="0"/>
              </a:rPr>
              <a:t>user2</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dirty="0">
                <a:solidFill>
                  <a:srgbClr val="323232"/>
                </a:solidFill>
                <a:ea typeface="Times New Roman" panose="02020603050405020304" pitchFamily="18" charset="0"/>
                <a:cs typeface="Arial" panose="020B0604020202020204" pitchFamily="34" charset="0"/>
              </a:rPr>
              <a:t>has established a trusted connection, he or she can now acquire all the privileges and authorities associated with the trusted context role </a:t>
            </a:r>
            <a:r>
              <a:rPr lang="en-US" altLang="en-US" sz="1600" dirty="0" err="1">
                <a:solidFill>
                  <a:srgbClr val="323232"/>
                </a:solidFill>
                <a:ea typeface="Times New Roman" panose="02020603050405020304" pitchFamily="18" charset="0"/>
                <a:cs typeface="Arial" panose="020B0604020202020204" pitchFamily="34" charset="0"/>
              </a:rPr>
              <a:t>managerRole</a:t>
            </a:r>
            <a:r>
              <a:rPr lang="en-US" altLang="en-US" sz="1600" dirty="0">
                <a:solidFill>
                  <a:srgbClr val="323232"/>
                </a:solidFill>
                <a:ea typeface="Times New Roman" panose="02020603050405020304" pitchFamily="18" charset="0"/>
                <a:cs typeface="Arial" panose="020B0604020202020204" pitchFamily="34" charset="0"/>
              </a:rPr>
              <a:t>. These privileges and authorities may not be available to user</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i="1" dirty="0">
                <a:solidFill>
                  <a:srgbClr val="323232"/>
                </a:solidFill>
                <a:ea typeface="Times New Roman" panose="02020603050405020304" pitchFamily="18" charset="0"/>
                <a:cs typeface="Arial" panose="020B0604020202020204" pitchFamily="34" charset="0"/>
              </a:rPr>
              <a:t>user2</a:t>
            </a:r>
            <a:r>
              <a:rPr lang="en-US" altLang="en-US" sz="1600" dirty="0">
                <a:solidFill>
                  <a:srgbClr val="323232"/>
                </a:solidFill>
                <a:latin typeface="Calibri" panose="020F0502020204030204" pitchFamily="34" charset="0"/>
                <a:ea typeface="Times New Roman" panose="02020603050405020304" pitchFamily="18" charset="0"/>
                <a:cs typeface="Arial" panose="020B0604020202020204" pitchFamily="34" charset="0"/>
              </a:rPr>
              <a:t> </a:t>
            </a:r>
            <a:r>
              <a:rPr lang="en-US" altLang="en-US" sz="1600" dirty="0">
                <a:solidFill>
                  <a:srgbClr val="323232"/>
                </a:solidFill>
                <a:ea typeface="Times New Roman" panose="02020603050405020304" pitchFamily="18" charset="0"/>
                <a:cs typeface="Arial" panose="020B0604020202020204" pitchFamily="34" charset="0"/>
              </a:rPr>
              <a:t>outside the scope of this trusted connection.</a:t>
            </a:r>
            <a:endParaRPr lang="en-US" altLang="en-US" sz="700" dirty="0"/>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6" name="Picture 1" descr="copy to clipboard">
            <a:extLst>
              <a:ext uri="{FF2B5EF4-FFF2-40B4-BE49-F238E27FC236}">
                <a16:creationId xmlns:a16="http://schemas.microsoft.com/office/drawing/2014/main" id="{19B2CE77-CCA1-4CAE-99E9-E22D0C34B6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38350"/>
            <a:ext cx="247650" cy="24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599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6BCA41-7949-4D43-A142-BF548A4A7F5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8200" y="264763"/>
            <a:ext cx="7150608" cy="6059837"/>
          </a:xfrm>
          <a:prstGeom prst="rect">
            <a:avLst/>
          </a:prstGeom>
        </p:spPr>
      </p:pic>
    </p:spTree>
    <p:extLst>
      <p:ext uri="{BB962C8B-B14F-4D97-AF65-F5344CB8AC3E}">
        <p14:creationId xmlns:p14="http://schemas.microsoft.com/office/powerpoint/2010/main" val="2216523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85F216-0C73-4DA7-8908-21F03B27A5B2}"/>
              </a:ext>
            </a:extLst>
          </p:cNvPr>
          <p:cNvSpPr/>
          <p:nvPr/>
        </p:nvSpPr>
        <p:spPr>
          <a:xfrm>
            <a:off x="762000" y="304800"/>
            <a:ext cx="5105400" cy="1200329"/>
          </a:xfrm>
          <a:prstGeom prst="rect">
            <a:avLst/>
          </a:prstGeom>
        </p:spPr>
        <p:txBody>
          <a:bodyPr wrap="square">
            <a:spAutoFit/>
          </a:bodyPr>
          <a:lstStyle/>
          <a:p>
            <a:r>
              <a:rPr lang="en-US" sz="3600" dirty="0">
                <a:solidFill>
                  <a:schemeClr val="accent5"/>
                </a:solidFill>
                <a:latin typeface="+mj-lt"/>
                <a:ea typeface="+mj-ea"/>
                <a:cs typeface="+mj-cs"/>
              </a:rPr>
              <a:t>Considerations of RACF Security in DB2</a:t>
            </a:r>
          </a:p>
        </p:txBody>
      </p:sp>
      <p:sp>
        <p:nvSpPr>
          <p:cNvPr id="3" name="TextBox 2">
            <a:extLst>
              <a:ext uri="{FF2B5EF4-FFF2-40B4-BE49-F238E27FC236}">
                <a16:creationId xmlns:a16="http://schemas.microsoft.com/office/drawing/2014/main" id="{BCF12786-7F79-4FBF-8104-A1697D134589}"/>
              </a:ext>
            </a:extLst>
          </p:cNvPr>
          <p:cNvSpPr txBox="1"/>
          <p:nvPr/>
        </p:nvSpPr>
        <p:spPr>
          <a:xfrm>
            <a:off x="228600" y="1505129"/>
            <a:ext cx="7772400" cy="3539430"/>
          </a:xfrm>
          <a:prstGeom prst="rect">
            <a:avLst/>
          </a:prstGeom>
          <a:noFill/>
        </p:spPr>
        <p:txBody>
          <a:bodyPr wrap="square" rtlCol="0">
            <a:spAutoFit/>
          </a:bodyPr>
          <a:lstStyle/>
          <a:p>
            <a:pPr marL="457200" indent="-457200">
              <a:buClr>
                <a:schemeClr val="accent1"/>
              </a:buClr>
              <a:buFont typeface="Wingdings" panose="05000000000000000000" pitchFamily="2" charset="2"/>
              <a:buChar char="ü"/>
            </a:pPr>
            <a:r>
              <a:rPr lang="en-US" sz="2800" dirty="0"/>
              <a:t>Tools which read the DB2 catalog</a:t>
            </a:r>
          </a:p>
          <a:p>
            <a:pPr marL="457200" indent="-457200">
              <a:buClr>
                <a:schemeClr val="accent1"/>
              </a:buClr>
              <a:buFont typeface="Wingdings" panose="05000000000000000000" pitchFamily="2" charset="2"/>
              <a:buChar char="ü"/>
            </a:pPr>
            <a:r>
              <a:rPr lang="en-US" sz="2800" dirty="0"/>
              <a:t>Differences between DB2/RACF Security</a:t>
            </a:r>
          </a:p>
          <a:p>
            <a:pPr marL="914400" lvl="1" indent="-457200">
              <a:buClr>
                <a:srgbClr val="FF0000"/>
              </a:buClr>
              <a:buFont typeface="Wingdings" panose="05000000000000000000" pitchFamily="2" charset="2"/>
              <a:buChar char="Ø"/>
            </a:pPr>
            <a:r>
              <a:rPr lang="en-US" sz="2800" dirty="0"/>
              <a:t>PUBLIC* (at all locations – not supported for DB2 objects, but options – i.e., “multi-system scope” with explicit permission)</a:t>
            </a:r>
          </a:p>
          <a:p>
            <a:pPr marL="914400" lvl="1" indent="-457200">
              <a:buClr>
                <a:srgbClr val="FF0000"/>
              </a:buClr>
              <a:buFont typeface="Wingdings" panose="05000000000000000000" pitchFamily="2" charset="2"/>
              <a:buChar char="Ø"/>
            </a:pPr>
            <a:r>
              <a:rPr lang="en-US" sz="2800" dirty="0"/>
              <a:t>Implicit privileges of ownership</a:t>
            </a:r>
          </a:p>
          <a:p>
            <a:pPr marL="914400" lvl="1" indent="-457200">
              <a:buClr>
                <a:srgbClr val="FF0000"/>
              </a:buClr>
              <a:buFont typeface="Wingdings" panose="05000000000000000000" pitchFamily="2" charset="2"/>
              <a:buChar char="Ø"/>
            </a:pPr>
            <a:r>
              <a:rPr lang="en-US" sz="2800" dirty="0"/>
              <a:t>With Grant Option (obsolete)</a:t>
            </a:r>
          </a:p>
        </p:txBody>
      </p:sp>
    </p:spTree>
    <p:extLst>
      <p:ext uri="{BB962C8B-B14F-4D97-AF65-F5344CB8AC3E}">
        <p14:creationId xmlns:p14="http://schemas.microsoft.com/office/powerpoint/2010/main" val="2612993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0D2399E-97CD-425A-84FF-3B9E3D423497}"/>
              </a:ext>
            </a:extLst>
          </p:cNvPr>
          <p:cNvPicPr>
            <a:picLocks noChangeAspect="1"/>
          </p:cNvPicPr>
          <p:nvPr/>
        </p:nvPicPr>
        <p:blipFill>
          <a:blip r:embed="rId2"/>
          <a:stretch>
            <a:fillRect/>
          </a:stretch>
        </p:blipFill>
        <p:spPr>
          <a:xfrm>
            <a:off x="-57476" y="-152400"/>
            <a:ext cx="9258952" cy="6924430"/>
          </a:xfrm>
          <a:prstGeom prst="rect">
            <a:avLst/>
          </a:prstGeom>
        </p:spPr>
      </p:pic>
    </p:spTree>
    <p:extLst>
      <p:ext uri="{BB962C8B-B14F-4D97-AF65-F5344CB8AC3E}">
        <p14:creationId xmlns:p14="http://schemas.microsoft.com/office/powerpoint/2010/main" val="236705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solidFill>
                  <a:schemeClr val="accent5"/>
                </a:solidFill>
              </a:rPr>
              <a:t>Where DB2 &amp; RACF Meet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7774120"/>
              </p:ext>
            </p:extLst>
          </p:nvPr>
        </p:nvGraphicFramePr>
        <p:xfrm>
          <a:off x="76200" y="556260"/>
          <a:ext cx="9067801" cy="6301740"/>
        </p:xfrm>
        <a:graphic>
          <a:graphicData uri="http://schemas.openxmlformats.org/drawingml/2006/table">
            <a:tbl>
              <a:tblPr firstRow="1" bandRow="1">
                <a:tableStyleId>{5C22544A-7EE6-4342-B048-85BDC9FD1C3A}</a:tableStyleId>
              </a:tblPr>
              <a:tblGrid>
                <a:gridCol w="2869219">
                  <a:extLst>
                    <a:ext uri="{9D8B030D-6E8A-4147-A177-3AD203B41FA5}">
                      <a16:colId xmlns:a16="http://schemas.microsoft.com/office/drawing/2014/main" val="20000"/>
                    </a:ext>
                  </a:extLst>
                </a:gridCol>
                <a:gridCol w="2007581">
                  <a:extLst>
                    <a:ext uri="{9D8B030D-6E8A-4147-A177-3AD203B41FA5}">
                      <a16:colId xmlns:a16="http://schemas.microsoft.com/office/drawing/2014/main" val="20001"/>
                    </a:ext>
                  </a:extLst>
                </a:gridCol>
                <a:gridCol w="4191001">
                  <a:extLst>
                    <a:ext uri="{9D8B030D-6E8A-4147-A177-3AD203B41FA5}">
                      <a16:colId xmlns:a16="http://schemas.microsoft.com/office/drawing/2014/main" val="20002"/>
                    </a:ext>
                  </a:extLst>
                </a:gridCol>
              </a:tblGrid>
              <a:tr h="420500">
                <a:tc>
                  <a:txBody>
                    <a:bodyPr/>
                    <a:lstStyle/>
                    <a:p>
                      <a:r>
                        <a:rPr lang="en-US" sz="1400" dirty="0"/>
                        <a:t>DB2 Name</a:t>
                      </a:r>
                    </a:p>
                  </a:txBody>
                  <a:tcPr/>
                </a:tc>
                <a:tc>
                  <a:txBody>
                    <a:bodyPr/>
                    <a:lstStyle/>
                    <a:p>
                      <a:r>
                        <a:rPr lang="en-US" sz="1400" dirty="0"/>
                        <a:t>RACF Class Name</a:t>
                      </a:r>
                    </a:p>
                  </a:txBody>
                  <a:tcPr/>
                </a:tc>
                <a:tc>
                  <a:txBody>
                    <a:bodyPr/>
                    <a:lstStyle/>
                    <a:p>
                      <a:r>
                        <a:rPr lang="en-US" sz="1400" dirty="0"/>
                        <a:t>RACF Controls</a:t>
                      </a:r>
                    </a:p>
                  </a:txBody>
                  <a:tcPr/>
                </a:tc>
                <a:extLst>
                  <a:ext uri="{0D108BD9-81ED-4DB2-BD59-A6C34878D82A}">
                    <a16:rowId xmlns:a16="http://schemas.microsoft.com/office/drawing/2014/main" val="10000"/>
                  </a:ext>
                </a:extLst>
              </a:tr>
              <a:tr h="587548">
                <a:tc>
                  <a:txBody>
                    <a:bodyPr/>
                    <a:lstStyle/>
                    <a:p>
                      <a:r>
                        <a:rPr lang="en-US" sz="1400" dirty="0"/>
                        <a:t>Subsystem</a:t>
                      </a:r>
                    </a:p>
                  </a:txBody>
                  <a:tcPr/>
                </a:tc>
                <a:tc>
                  <a:txBody>
                    <a:bodyPr/>
                    <a:lstStyle/>
                    <a:p>
                      <a:r>
                        <a:rPr lang="en-US" sz="1400" dirty="0"/>
                        <a:t>DSNR</a:t>
                      </a:r>
                    </a:p>
                  </a:txBody>
                  <a:tcPr/>
                </a:tc>
                <a:tc>
                  <a:txBody>
                    <a:bodyPr/>
                    <a:lstStyle/>
                    <a:p>
                      <a:r>
                        <a:rPr lang="en-US" sz="1400" dirty="0"/>
                        <a:t>Entire Subsystem</a:t>
                      </a:r>
                      <a:r>
                        <a:rPr lang="en-US" sz="1400" baseline="0" dirty="0"/>
                        <a:t> for dynamic SQL access – a.k.a., “front door access”</a:t>
                      </a:r>
                      <a:endParaRPr lang="en-US" sz="1400" dirty="0"/>
                    </a:p>
                  </a:txBody>
                  <a:tcPr/>
                </a:tc>
                <a:extLst>
                  <a:ext uri="{0D108BD9-81ED-4DB2-BD59-A6C34878D82A}">
                    <a16:rowId xmlns:a16="http://schemas.microsoft.com/office/drawing/2014/main" val="10001"/>
                  </a:ext>
                </a:extLst>
              </a:tr>
              <a:tr h="587548">
                <a:tc>
                  <a:txBody>
                    <a:bodyPr/>
                    <a:lstStyle/>
                    <a:p>
                      <a:r>
                        <a:rPr lang="en-US" sz="1400" dirty="0"/>
                        <a:t>Built-in</a:t>
                      </a:r>
                      <a:r>
                        <a:rPr lang="en-US" sz="1400" baseline="0" dirty="0"/>
                        <a:t> Authorities</a:t>
                      </a:r>
                      <a:endParaRPr lang="en-US" sz="1400" dirty="0"/>
                    </a:p>
                  </a:txBody>
                  <a:tcPr/>
                </a:tc>
                <a:tc>
                  <a:txBody>
                    <a:bodyPr/>
                    <a:lstStyle/>
                    <a:p>
                      <a:r>
                        <a:rPr lang="en-US" sz="1400" dirty="0"/>
                        <a:t>DSNADM</a:t>
                      </a:r>
                    </a:p>
                  </a:txBody>
                  <a:tcPr/>
                </a:tc>
                <a:tc>
                  <a:txBody>
                    <a:bodyPr/>
                    <a:lstStyle/>
                    <a:p>
                      <a:r>
                        <a:rPr lang="en-US" sz="1400" dirty="0"/>
                        <a:t>Built-in authorities (SYSADM, SYSOPR, etc.)</a:t>
                      </a:r>
                    </a:p>
                  </a:txBody>
                  <a:tcPr/>
                </a:tc>
                <a:extLst>
                  <a:ext uri="{0D108BD9-81ED-4DB2-BD59-A6C34878D82A}">
                    <a16:rowId xmlns:a16="http://schemas.microsoft.com/office/drawing/2014/main" val="519998972"/>
                  </a:ext>
                </a:extLst>
              </a:tr>
              <a:tr h="420500">
                <a:tc>
                  <a:txBody>
                    <a:bodyPr/>
                    <a:lstStyle/>
                    <a:p>
                      <a:r>
                        <a:rPr lang="en-US" sz="1400" dirty="0"/>
                        <a:t>Buffer Pools</a:t>
                      </a:r>
                    </a:p>
                  </a:txBody>
                  <a:tcPr/>
                </a:tc>
                <a:tc>
                  <a:txBody>
                    <a:bodyPr/>
                    <a:lstStyle/>
                    <a:p>
                      <a:r>
                        <a:rPr lang="en-US" sz="1400" dirty="0"/>
                        <a:t>MDSNBP/GDSNBP</a:t>
                      </a:r>
                    </a:p>
                  </a:txBody>
                  <a:tcPr/>
                </a:tc>
                <a:tc>
                  <a:txBody>
                    <a:bodyPr/>
                    <a:lstStyle/>
                    <a:p>
                      <a:r>
                        <a:rPr lang="en-US" sz="1400" dirty="0"/>
                        <a:t>USE OF BP’s</a:t>
                      </a:r>
                    </a:p>
                  </a:txBody>
                  <a:tcPr/>
                </a:tc>
                <a:extLst>
                  <a:ext uri="{0D108BD9-81ED-4DB2-BD59-A6C34878D82A}">
                    <a16:rowId xmlns:a16="http://schemas.microsoft.com/office/drawing/2014/main" val="978032088"/>
                  </a:ext>
                </a:extLst>
              </a:tr>
              <a:tr h="587548">
                <a:tc>
                  <a:txBody>
                    <a:bodyPr/>
                    <a:lstStyle/>
                    <a:p>
                      <a:r>
                        <a:rPr lang="en-US" sz="1400" dirty="0"/>
                        <a:t>Packages, Plans</a:t>
                      </a:r>
                    </a:p>
                  </a:txBody>
                  <a:tcPr/>
                </a:tc>
                <a:tc>
                  <a:txBody>
                    <a:bodyPr/>
                    <a:lstStyle/>
                    <a:p>
                      <a:r>
                        <a:rPr lang="en-US" sz="1400" dirty="0"/>
                        <a:t>MDSNPK/GDSNPK, MDSNPN, GDSNPN</a:t>
                      </a:r>
                    </a:p>
                  </a:txBody>
                  <a:tcPr/>
                </a:tc>
                <a:tc>
                  <a:txBody>
                    <a:bodyPr/>
                    <a:lstStyle/>
                    <a:p>
                      <a:r>
                        <a:rPr lang="en-US" sz="1400" dirty="0"/>
                        <a:t>EXECUTE authority on a package or plan</a:t>
                      </a:r>
                    </a:p>
                  </a:txBody>
                  <a:tcPr/>
                </a:tc>
                <a:extLst>
                  <a:ext uri="{0D108BD9-81ED-4DB2-BD59-A6C34878D82A}">
                    <a16:rowId xmlns:a16="http://schemas.microsoft.com/office/drawing/2014/main" val="1974680386"/>
                  </a:ext>
                </a:extLst>
              </a:tr>
              <a:tr h="420500">
                <a:tc>
                  <a:txBody>
                    <a:bodyPr/>
                    <a:lstStyle/>
                    <a:p>
                      <a:r>
                        <a:rPr lang="en-US" sz="1400" dirty="0"/>
                        <a:t>Schema</a:t>
                      </a:r>
                    </a:p>
                  </a:txBody>
                  <a:tcPr/>
                </a:tc>
                <a:tc>
                  <a:txBody>
                    <a:bodyPr/>
                    <a:lstStyle/>
                    <a:p>
                      <a:r>
                        <a:rPr lang="en-US" sz="1400" dirty="0"/>
                        <a:t>MDSNSC, GDSNSC</a:t>
                      </a:r>
                    </a:p>
                  </a:txBody>
                  <a:tcPr/>
                </a:tc>
                <a:tc>
                  <a:txBody>
                    <a:bodyPr/>
                    <a:lstStyle/>
                    <a:p>
                      <a:r>
                        <a:rPr lang="en-US" sz="1400" dirty="0"/>
                        <a:t>USE OF any particular Schema</a:t>
                      </a:r>
                    </a:p>
                  </a:txBody>
                  <a:tcPr/>
                </a:tc>
                <a:extLst>
                  <a:ext uri="{0D108BD9-81ED-4DB2-BD59-A6C34878D82A}">
                    <a16:rowId xmlns:a16="http://schemas.microsoft.com/office/drawing/2014/main" val="2418465833"/>
                  </a:ext>
                </a:extLst>
              </a:tr>
              <a:tr h="587548">
                <a:tc>
                  <a:txBody>
                    <a:bodyPr/>
                    <a:lstStyle/>
                    <a:p>
                      <a:r>
                        <a:rPr lang="en-US" sz="1400" dirty="0"/>
                        <a:t>Storage (or</a:t>
                      </a:r>
                      <a:r>
                        <a:rPr lang="en-US" sz="1400" baseline="0" dirty="0"/>
                        <a:t> STO) Groups &amp; Table Space</a:t>
                      </a:r>
                      <a:endParaRPr lang="en-US" sz="1400" dirty="0"/>
                    </a:p>
                  </a:txBody>
                  <a:tcPr/>
                </a:tc>
                <a:tc>
                  <a:txBody>
                    <a:bodyPr/>
                    <a:lstStyle/>
                    <a:p>
                      <a:r>
                        <a:rPr lang="en-US" sz="1400" dirty="0"/>
                        <a:t>MDSNSG/GDSNSG &amp; MDSNTS/GDSNTS</a:t>
                      </a:r>
                    </a:p>
                  </a:txBody>
                  <a:tcPr/>
                </a:tc>
                <a:tc>
                  <a:txBody>
                    <a:bodyPr/>
                    <a:lstStyle/>
                    <a:p>
                      <a:r>
                        <a:rPr lang="en-US" sz="1400" dirty="0"/>
                        <a:t>Use of Storage Groups</a:t>
                      </a:r>
                    </a:p>
                  </a:txBody>
                  <a:tcPr/>
                </a:tc>
                <a:extLst>
                  <a:ext uri="{0D108BD9-81ED-4DB2-BD59-A6C34878D82A}">
                    <a16:rowId xmlns:a16="http://schemas.microsoft.com/office/drawing/2014/main" val="569099436"/>
                  </a:ext>
                </a:extLst>
              </a:tr>
              <a:tr h="420500">
                <a:tc>
                  <a:txBody>
                    <a:bodyPr/>
                    <a:lstStyle/>
                    <a:p>
                      <a:r>
                        <a:rPr lang="en-US" sz="1400" dirty="0"/>
                        <a:t>Stored Procedures</a:t>
                      </a:r>
                    </a:p>
                  </a:txBody>
                  <a:tcPr/>
                </a:tc>
                <a:tc>
                  <a:txBody>
                    <a:bodyPr/>
                    <a:lstStyle/>
                    <a:p>
                      <a:r>
                        <a:rPr lang="en-US" sz="1400" dirty="0"/>
                        <a:t>MDSNSP/GDSNSP</a:t>
                      </a:r>
                    </a:p>
                  </a:txBody>
                  <a:tcPr/>
                </a:tc>
                <a:tc>
                  <a:txBody>
                    <a:bodyPr/>
                    <a:lstStyle/>
                    <a:p>
                      <a:r>
                        <a:rPr lang="en-US" sz="1400" dirty="0"/>
                        <a:t>EXECUTE or DISPLAY authority</a:t>
                      </a:r>
                    </a:p>
                  </a:txBody>
                  <a:tcPr/>
                </a:tc>
                <a:extLst>
                  <a:ext uri="{0D108BD9-81ED-4DB2-BD59-A6C34878D82A}">
                    <a16:rowId xmlns:a16="http://schemas.microsoft.com/office/drawing/2014/main" val="1430240013"/>
                  </a:ext>
                </a:extLst>
              </a:tr>
              <a:tr h="420500">
                <a:tc>
                  <a:txBody>
                    <a:bodyPr/>
                    <a:lstStyle/>
                    <a:p>
                      <a:r>
                        <a:rPr lang="en-US" sz="1400" dirty="0"/>
                        <a:t>Sequences</a:t>
                      </a:r>
                    </a:p>
                  </a:txBody>
                  <a:tcPr/>
                </a:tc>
                <a:tc>
                  <a:txBody>
                    <a:bodyPr/>
                    <a:lstStyle/>
                    <a:p>
                      <a:r>
                        <a:rPr lang="en-US" sz="1400" dirty="0"/>
                        <a:t>MDSNSQ/GDSNSQ</a:t>
                      </a:r>
                    </a:p>
                  </a:txBody>
                  <a:tcPr/>
                </a:tc>
                <a:tc>
                  <a:txBody>
                    <a:bodyPr/>
                    <a:lstStyle/>
                    <a:p>
                      <a:r>
                        <a:rPr lang="en-US" sz="1400" dirty="0"/>
                        <a:t>USE OF Sequences</a:t>
                      </a:r>
                    </a:p>
                  </a:txBody>
                  <a:tcPr/>
                </a:tc>
                <a:extLst>
                  <a:ext uri="{0D108BD9-81ED-4DB2-BD59-A6C34878D82A}">
                    <a16:rowId xmlns:a16="http://schemas.microsoft.com/office/drawing/2014/main" val="214874658"/>
                  </a:ext>
                </a:extLst>
              </a:tr>
              <a:tr h="420500">
                <a:tc>
                  <a:txBody>
                    <a:bodyPr/>
                    <a:lstStyle/>
                    <a:p>
                      <a:r>
                        <a:rPr lang="en-US" sz="1400" dirty="0"/>
                        <a:t>Tables</a:t>
                      </a:r>
                    </a:p>
                  </a:txBody>
                  <a:tcPr/>
                </a:tc>
                <a:tc>
                  <a:txBody>
                    <a:bodyPr/>
                    <a:lstStyle/>
                    <a:p>
                      <a:r>
                        <a:rPr lang="en-US" sz="1400" dirty="0"/>
                        <a:t>MDSNTB/GDSNTB</a:t>
                      </a:r>
                    </a:p>
                  </a:txBody>
                  <a:tcPr/>
                </a:tc>
                <a:tc>
                  <a:txBody>
                    <a:bodyPr/>
                    <a:lstStyle/>
                    <a:p>
                      <a:r>
                        <a:rPr lang="en-US" sz="1400" dirty="0"/>
                        <a:t>Commands controlling </a:t>
                      </a:r>
                      <a:r>
                        <a:rPr lang="en-US" sz="1400" u="sng" dirty="0"/>
                        <a:t>DYNAMIC</a:t>
                      </a:r>
                      <a:r>
                        <a:rPr lang="en-US" sz="1400" dirty="0"/>
                        <a:t> SQL </a:t>
                      </a:r>
                    </a:p>
                  </a:txBody>
                  <a:tcPr/>
                </a:tc>
                <a:extLst>
                  <a:ext uri="{0D108BD9-81ED-4DB2-BD59-A6C34878D82A}">
                    <a16:rowId xmlns:a16="http://schemas.microsoft.com/office/drawing/2014/main" val="487517783"/>
                  </a:ext>
                </a:extLst>
              </a:tr>
              <a:tr h="420500">
                <a:tc>
                  <a:txBody>
                    <a:bodyPr/>
                    <a:lstStyle/>
                    <a:p>
                      <a:r>
                        <a:rPr lang="en-US" sz="1400" dirty="0"/>
                        <a:t>Table Space</a:t>
                      </a:r>
                    </a:p>
                  </a:txBody>
                  <a:tcPr/>
                </a:tc>
                <a:tc>
                  <a:txBody>
                    <a:bodyPr/>
                    <a:lstStyle/>
                    <a:p>
                      <a:r>
                        <a:rPr lang="en-US" sz="1400" dirty="0"/>
                        <a:t>MDSNTS/GDSNTS</a:t>
                      </a:r>
                    </a:p>
                  </a:txBody>
                  <a:tcPr/>
                </a:tc>
                <a:tc>
                  <a:txBody>
                    <a:bodyPr/>
                    <a:lstStyle/>
                    <a:p>
                      <a:r>
                        <a:rPr lang="en-US" sz="1400" dirty="0"/>
                        <a:t>USE OF Table Spaces</a:t>
                      </a:r>
                    </a:p>
                  </a:txBody>
                  <a:tcPr/>
                </a:tc>
                <a:extLst>
                  <a:ext uri="{0D108BD9-81ED-4DB2-BD59-A6C34878D82A}">
                    <a16:rowId xmlns:a16="http://schemas.microsoft.com/office/drawing/2014/main" val="422858994"/>
                  </a:ext>
                </a:extLst>
              </a:tr>
              <a:tr h="587548">
                <a:tc>
                  <a:txBody>
                    <a:bodyPr/>
                    <a:lstStyle/>
                    <a:p>
                      <a:r>
                        <a:rPr lang="en-US" sz="1400" dirty="0"/>
                        <a:t>DB2 Commands</a:t>
                      </a:r>
                    </a:p>
                  </a:txBody>
                  <a:tcPr/>
                </a:tc>
                <a:tc>
                  <a:txBody>
                    <a:bodyPr/>
                    <a:lstStyle/>
                    <a:p>
                      <a:r>
                        <a:rPr lang="en-US" sz="1400" dirty="0"/>
                        <a:t>MDSNSM/GDSNSM</a:t>
                      </a:r>
                    </a:p>
                  </a:txBody>
                  <a:tcPr/>
                </a:tc>
                <a:tc>
                  <a:txBody>
                    <a:bodyPr/>
                    <a:lstStyle/>
                    <a:p>
                      <a:r>
                        <a:rPr lang="en-US" sz="1400" dirty="0"/>
                        <a:t>Commands, i.e., ARCHIVE, BIND, BINDADD, DISPLAY, EXPLAIN, etc.</a:t>
                      </a:r>
                    </a:p>
                  </a:txBody>
                  <a:tcPr/>
                </a:tc>
                <a:extLst>
                  <a:ext uri="{0D108BD9-81ED-4DB2-BD59-A6C34878D82A}">
                    <a16:rowId xmlns:a16="http://schemas.microsoft.com/office/drawing/2014/main" val="2472290238"/>
                  </a:ext>
                </a:extLst>
              </a:tr>
              <a:tr h="420500">
                <a:tc>
                  <a:txBody>
                    <a:bodyPr/>
                    <a:lstStyle/>
                    <a:p>
                      <a:r>
                        <a:rPr lang="en-US" sz="1400" dirty="0"/>
                        <a:t>Database</a:t>
                      </a:r>
                    </a:p>
                  </a:txBody>
                  <a:tcPr/>
                </a:tc>
                <a:tc>
                  <a:txBody>
                    <a:bodyPr/>
                    <a:lstStyle/>
                    <a:p>
                      <a:r>
                        <a:rPr lang="en-US" sz="1400" dirty="0"/>
                        <a:t>MDSNDB/GDSNDB</a:t>
                      </a:r>
                    </a:p>
                  </a:txBody>
                  <a:tcPr/>
                </a:tc>
                <a:tc>
                  <a:txBody>
                    <a:bodyPr/>
                    <a:lstStyle/>
                    <a:p>
                      <a:r>
                        <a:rPr lang="en-US" sz="1400" dirty="0"/>
                        <a:t>Commands against databases objects</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229600" cy="1143000"/>
          </a:xfrm>
        </p:spPr>
        <p:txBody>
          <a:bodyPr>
            <a:normAutofit/>
          </a:bodyPr>
          <a:lstStyle/>
          <a:p>
            <a:r>
              <a:rPr lang="en-US" dirty="0">
                <a:solidFill>
                  <a:schemeClr val="accent5"/>
                </a:solidFill>
              </a:rPr>
              <a:t>We must always pay our SYNTAX!</a:t>
            </a:r>
          </a:p>
        </p:txBody>
      </p:sp>
      <p:sp>
        <p:nvSpPr>
          <p:cNvPr id="3" name="Content Placeholder 2"/>
          <p:cNvSpPr>
            <a:spLocks noGrp="1"/>
          </p:cNvSpPr>
          <p:nvPr>
            <p:ph idx="1"/>
          </p:nvPr>
        </p:nvSpPr>
        <p:spPr>
          <a:xfrm>
            <a:off x="457200" y="1524000"/>
            <a:ext cx="8229600" cy="4953000"/>
          </a:xfrm>
        </p:spPr>
        <p:txBody>
          <a:bodyPr>
            <a:normAutofit fontScale="92500" lnSpcReduction="10000"/>
          </a:bodyPr>
          <a:lstStyle/>
          <a:p>
            <a:pPr marL="0" indent="0">
              <a:buNone/>
            </a:pPr>
            <a:r>
              <a:rPr lang="en-US" sz="2400" b="1" i="1" dirty="0"/>
              <a:t>Dynamic SQL </a:t>
            </a:r>
            <a:r>
              <a:rPr lang="en-US" sz="2400" dirty="0"/>
              <a:t>for tables has 4 basic DML authorities – SELECT, INSERT, UPDATE, and DELETE.  Syntax for a table in resource class MDSNTB is</a:t>
            </a:r>
          </a:p>
          <a:p>
            <a:pPr marL="0" indent="0">
              <a:buNone/>
            </a:pPr>
            <a:r>
              <a:rPr lang="en-US" sz="2400" dirty="0"/>
              <a:t>	 SUBSYSTEM.SCHEMA.TABLENAME.AUTHORITY ACC(xxx)</a:t>
            </a:r>
          </a:p>
          <a:p>
            <a:pPr marL="0" indent="0">
              <a:buNone/>
            </a:pPr>
            <a:r>
              <a:rPr lang="en-US" dirty="0"/>
              <a:t>	  i.e., DB2P.DBA.PAYROLL_MASTER.SELECT ACC(READ)</a:t>
            </a:r>
          </a:p>
          <a:p>
            <a:pPr marL="0" indent="0">
              <a:buNone/>
            </a:pPr>
            <a:endParaRPr lang="en-US" sz="2400" dirty="0"/>
          </a:p>
          <a:p>
            <a:pPr marL="0" indent="0">
              <a:buNone/>
            </a:pPr>
            <a:r>
              <a:rPr lang="en-US" sz="2400" dirty="0"/>
              <a:t>Notice the ACCESS </a:t>
            </a:r>
            <a:r>
              <a:rPr lang="en-US" sz="2400" dirty="0" err="1"/>
              <a:t>parm</a:t>
            </a:r>
            <a:r>
              <a:rPr lang="en-US" sz="2400" dirty="0"/>
              <a:t> is required but almost irrelevant – NONE still means “no access” but READ, ALTER, UPDATE all refer to the access class given as part of the resource name!!</a:t>
            </a:r>
          </a:p>
          <a:p>
            <a:pPr marL="0" indent="0">
              <a:buNone/>
            </a:pPr>
            <a:endParaRPr lang="en-US" sz="2400" dirty="0"/>
          </a:p>
          <a:p>
            <a:pPr marL="0" indent="0">
              <a:buNone/>
            </a:pPr>
            <a:r>
              <a:rPr lang="en-US" sz="2400" dirty="0"/>
              <a:t>For example, to give read access to a tables in subsystem DB2P, under the DBA scheme, we may issue:</a:t>
            </a:r>
          </a:p>
          <a:p>
            <a:pPr marL="0" indent="0">
              <a:buNone/>
            </a:pPr>
            <a:r>
              <a:rPr lang="en-US" sz="2000" dirty="0"/>
              <a:t>	 PER USER1 DB2P.DBA.*.SELECT ACC(READ)</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 y="228600"/>
            <a:ext cx="8229600" cy="1143000"/>
          </a:xfrm>
        </p:spPr>
        <p:txBody>
          <a:bodyPr>
            <a:normAutofit/>
          </a:bodyPr>
          <a:lstStyle/>
          <a:p>
            <a:r>
              <a:rPr lang="en-US" dirty="0">
                <a:solidFill>
                  <a:schemeClr val="accent5"/>
                </a:solidFill>
              </a:rPr>
              <a:t>We must always pay our SYNTAX!</a:t>
            </a:r>
          </a:p>
        </p:txBody>
      </p:sp>
      <p:sp>
        <p:nvSpPr>
          <p:cNvPr id="3" name="Content Placeholder 2"/>
          <p:cNvSpPr>
            <a:spLocks noGrp="1"/>
          </p:cNvSpPr>
          <p:nvPr>
            <p:ph idx="1"/>
          </p:nvPr>
        </p:nvSpPr>
        <p:spPr>
          <a:xfrm>
            <a:off x="457200" y="838200"/>
            <a:ext cx="7239000" cy="6037385"/>
          </a:xfrm>
        </p:spPr>
        <p:txBody>
          <a:bodyPr>
            <a:normAutofit/>
          </a:bodyPr>
          <a:lstStyle/>
          <a:p>
            <a:pPr marL="0" indent="0">
              <a:buNone/>
            </a:pPr>
            <a:r>
              <a:rPr lang="en-US" sz="2000" b="1" i="1" dirty="0"/>
              <a:t>STATIC SQL </a:t>
            </a:r>
            <a:r>
              <a:rPr lang="en-US" sz="2000" dirty="0"/>
              <a:t>(CICS compiled programs, DB2 programs)</a:t>
            </a:r>
            <a:r>
              <a:rPr lang="en-US" sz="2000" b="1" i="1" dirty="0"/>
              <a:t> </a:t>
            </a:r>
            <a:r>
              <a:rPr lang="en-US" sz="2000" dirty="0"/>
              <a:t>for plans/packages is a YES/NO decision similar to CICS transactions – you either have the authority to run the plan/package, or you do not.  This authority is called EXECUTE.  BIND refers to the ability to define a new program to DB2 and is typically part of your change control process. </a:t>
            </a:r>
          </a:p>
          <a:p>
            <a:pPr marL="0" indent="0">
              <a:buNone/>
            </a:pPr>
            <a:r>
              <a:rPr lang="en-US" sz="2000" dirty="0"/>
              <a:t>	Syntax for a resource class MDSNPN (Plans) is</a:t>
            </a:r>
          </a:p>
          <a:p>
            <a:pPr marL="0" indent="0">
              <a:buNone/>
            </a:pPr>
            <a:r>
              <a:rPr lang="en-US" sz="2000" dirty="0"/>
              <a:t>	SUBSYSTEM.PLANNAME.AUTH  ACC(EXECUTE/NONE)</a:t>
            </a:r>
          </a:p>
          <a:p>
            <a:pPr marL="0" indent="0">
              <a:buNone/>
            </a:pPr>
            <a:r>
              <a:rPr lang="en-US" sz="1600" dirty="0"/>
              <a:t>	i.e., DB2P.TOPSJCL.EXECUTE (or BIND) ACC(READ)</a:t>
            </a:r>
          </a:p>
          <a:p>
            <a:pPr marL="0" indent="0">
              <a:buNone/>
            </a:pPr>
            <a:r>
              <a:rPr lang="en-US" sz="2000" dirty="0"/>
              <a:t>MDSNPK (Packages) similar:</a:t>
            </a:r>
          </a:p>
          <a:p>
            <a:pPr marL="0" indent="0">
              <a:buNone/>
            </a:pPr>
            <a:r>
              <a:rPr lang="en-US" sz="2000" dirty="0"/>
              <a:t>	SUBSYSTEM.COLL-ID.PACK-ID.AUTHORITY</a:t>
            </a:r>
          </a:p>
          <a:p>
            <a:pPr marL="0" indent="0">
              <a:buNone/>
            </a:pPr>
            <a:r>
              <a:rPr lang="en-US" sz="1600" dirty="0"/>
              <a:t>	i.e., DB2P.DSNUTIL*.*.EXECUTE (or BIND, COPY) ACC(READ)</a:t>
            </a:r>
          </a:p>
          <a:p>
            <a:pPr marL="0" indent="0">
              <a:buNone/>
            </a:pPr>
            <a:r>
              <a:rPr lang="en-US" sz="2000" dirty="0"/>
              <a:t>Notice the ACCESS </a:t>
            </a:r>
            <a:r>
              <a:rPr lang="en-US" sz="2000" dirty="0" err="1"/>
              <a:t>parm</a:t>
            </a:r>
            <a:r>
              <a:rPr lang="en-US" sz="2000" dirty="0"/>
              <a:t> is required but almost irrelevant – NONE still means “no access” but READ, ALTER, UPDATE all refer to the access class given as part of the resource name!!</a:t>
            </a:r>
          </a:p>
          <a:p>
            <a:pPr marL="0" indent="0">
              <a:buNone/>
            </a:pPr>
            <a:endParaRPr lang="en-US" sz="24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10034</TotalTime>
  <Words>4614</Words>
  <Application>Microsoft Office PowerPoint</Application>
  <PresentationFormat>On-screen Show (4:3)</PresentationFormat>
  <Paragraphs>491</Paragraphs>
  <Slides>41</Slides>
  <Notes>36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41</vt:i4>
      </vt:variant>
    </vt:vector>
  </HeadingPairs>
  <TitlesOfParts>
    <vt:vector size="53" baseType="lpstr">
      <vt:lpstr>Arial</vt:lpstr>
      <vt:lpstr>Book Antiqua</vt:lpstr>
      <vt:lpstr>Calibri</vt:lpstr>
      <vt:lpstr>Courier</vt:lpstr>
      <vt:lpstr>Courier New</vt:lpstr>
      <vt:lpstr>ibm-plex-mono</vt:lpstr>
      <vt:lpstr>Times New Roman</vt:lpstr>
      <vt:lpstr>Trebuchet MS</vt:lpstr>
      <vt:lpstr>Wingdings</vt:lpstr>
      <vt:lpstr>Wingdings 2</vt:lpstr>
      <vt:lpstr>Wingdings 3</vt:lpstr>
      <vt:lpstr>Facet</vt:lpstr>
      <vt:lpstr>DB2 Security RACF, Dynamic Masking, &amp; Trusted Context September 11, 2018 </vt:lpstr>
      <vt:lpstr>Sign in Ice Cream Store</vt:lpstr>
      <vt:lpstr>Fundamental Buzzwords</vt:lpstr>
      <vt:lpstr>PowerPoint Presentation</vt:lpstr>
      <vt:lpstr>PowerPoint Presentation</vt:lpstr>
      <vt:lpstr>PowerPoint Presentation</vt:lpstr>
      <vt:lpstr>Where DB2 &amp; RACF Meet</vt:lpstr>
      <vt:lpstr>We must always pay our SYNTAX!</vt:lpstr>
      <vt:lpstr>We must always pay our SYNTAX!</vt:lpstr>
      <vt:lpstr>We must always pay our SYNTAX – more examples!</vt:lpstr>
      <vt:lpstr>We must always pay our SYNTAX – more examples!</vt:lpstr>
      <vt:lpstr>We must always pay our SYNTAX – POP QUIZ TIME!!</vt:lpstr>
      <vt:lpstr>DB2 Security – Planning to Plan</vt:lpstr>
      <vt:lpstr>DB2 Security – Establish Standards</vt:lpstr>
      <vt:lpstr>DB2 Workplan – Getting Serious</vt:lpstr>
      <vt:lpstr>DB2 Workplan – Low-Hanging Fruit</vt:lpstr>
      <vt:lpstr>DB2 Workplan – A Light?   Or a train?</vt:lpstr>
      <vt:lpstr>DB2 Workplan –Getting Closer!</vt:lpstr>
      <vt:lpstr>DB2 Workplan – Getting Closer!</vt:lpstr>
      <vt:lpstr>DB2 Workplan –Getting Closer!</vt:lpstr>
      <vt:lpstr>DB2 Workplan – Almost there!</vt:lpstr>
      <vt:lpstr>Many many Gotcha’s -- #1</vt:lpstr>
      <vt:lpstr>Many many Gotcha’s -- #2</vt:lpstr>
      <vt:lpstr>Many many Gotcha’s -- #3</vt:lpstr>
      <vt:lpstr>Many many Gotcha’s -- #4</vt:lpstr>
      <vt:lpstr>Many many Gotcha’s -- #5</vt:lpstr>
      <vt:lpstr>References </vt:lpstr>
      <vt:lpstr>Dynamic Masking – Starting Point </vt:lpstr>
      <vt:lpstr>Dynamic Masking – Bigger Picture </vt:lpstr>
      <vt:lpstr>Dynamic Masking – Technicalities </vt:lpstr>
      <vt:lpstr>Dynamic Masking – Technicalities </vt:lpstr>
      <vt:lpstr>Dynamic Masking – Technicalities </vt:lpstr>
      <vt:lpstr>Dynamic Masking – Technicalities </vt:lpstr>
      <vt:lpstr>Dynamic Masking – Book Example (Top Down, First Match Wins) </vt:lpstr>
      <vt:lpstr>Dynamic Masking – Basic Example </vt:lpstr>
      <vt:lpstr>Dynamic Masking – Real Example </vt:lpstr>
      <vt:lpstr>Dynamic Masking – the Guts </vt:lpstr>
      <vt:lpstr>Dynamic Masking – Limitations </vt:lpstr>
      <vt:lpstr>Trusted Context –  Futures &amp; Theoretical </vt:lpstr>
      <vt:lpstr>Trusted Context –  Futures &amp; Theoretical </vt:lpstr>
      <vt:lpstr>PowerPoint Presentation</vt:lpstr>
    </vt:vector>
  </TitlesOfParts>
  <Company>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Convert DB2 SECURITY TO RACF?</dc:title>
  <dc:creator>KARNOLD</dc:creator>
  <cp:lastModifiedBy>Arnold, Kevin</cp:lastModifiedBy>
  <cp:revision>145</cp:revision>
  <dcterms:created xsi:type="dcterms:W3CDTF">2008-10-31T13:23:48Z</dcterms:created>
  <dcterms:modified xsi:type="dcterms:W3CDTF">2018-09-13T15:55:46Z</dcterms:modified>
</cp:coreProperties>
</file>